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8"/>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45" r:id="rId31"/>
    <p:sldId id="546" r:id="rId32"/>
    <p:sldId id="508" r:id="rId33"/>
    <p:sldId id="513" r:id="rId34"/>
    <p:sldId id="483" r:id="rId35"/>
    <p:sldId id="547" r:id="rId36"/>
    <p:sldId id="548" r:id="rId37"/>
    <p:sldId id="549" r:id="rId38"/>
    <p:sldId id="534" r:id="rId39"/>
    <p:sldId id="485" r:id="rId40"/>
    <p:sldId id="484" r:id="rId41"/>
    <p:sldId id="501" r:id="rId42"/>
    <p:sldId id="486" r:id="rId43"/>
    <p:sldId id="500" r:id="rId44"/>
    <p:sldId id="502" r:id="rId45"/>
    <p:sldId id="503" r:id="rId46"/>
    <p:sldId id="506" r:id="rId47"/>
    <p:sldId id="474" r:id="rId48"/>
    <p:sldId id="489" r:id="rId49"/>
    <p:sldId id="525" r:id="rId50"/>
    <p:sldId id="531" r:id="rId51"/>
    <p:sldId id="556" r:id="rId52"/>
    <p:sldId id="550" r:id="rId53"/>
    <p:sldId id="552" r:id="rId54"/>
    <p:sldId id="551" r:id="rId55"/>
    <p:sldId id="557" r:id="rId56"/>
    <p:sldId id="519" r:id="rId57"/>
    <p:sldId id="558" r:id="rId58"/>
    <p:sldId id="555" r:id="rId59"/>
    <p:sldId id="514" r:id="rId60"/>
    <p:sldId id="560" r:id="rId61"/>
    <p:sldId id="559" r:id="rId62"/>
    <p:sldId id="532" r:id="rId63"/>
    <p:sldId id="431" r:id="rId64"/>
    <p:sldId id="446" r:id="rId65"/>
    <p:sldId id="456" r:id="rId66"/>
    <p:sldId id="409" r:id="rId67"/>
    <p:sldId id="429" r:id="rId68"/>
    <p:sldId id="455" r:id="rId69"/>
    <p:sldId id="473" r:id="rId70"/>
    <p:sldId id="539" r:id="rId71"/>
    <p:sldId id="544" r:id="rId72"/>
    <p:sldId id="472" r:id="rId73"/>
    <p:sldId id="533" r:id="rId74"/>
    <p:sldId id="470" r:id="rId75"/>
    <p:sldId id="537" r:id="rId76"/>
    <p:sldId id="527"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45"/>
            <p14:sldId id="546"/>
            <p14:sldId id="508"/>
            <p14:sldId id="513"/>
            <p14:sldId id="483"/>
            <p14:sldId id="547"/>
            <p14:sldId id="548"/>
            <p14:sldId id="549"/>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56"/>
            <p14:sldId id="550"/>
            <p14:sldId id="552"/>
            <p14:sldId id="551"/>
            <p14:sldId id="557"/>
            <p14:sldId id="519"/>
            <p14:sldId id="558"/>
            <p14:sldId id="555"/>
            <p14:sldId id="514"/>
            <p14:sldId id="560"/>
            <p14:sldId id="559"/>
            <p14:sldId id="532"/>
          </p14:sldIdLst>
        </p14:section>
        <p14:section name="Conclusion" id="{B21708D6-9EC8-D64E-B5CA-7E1D1C5D1383}">
          <p14:sldIdLst>
            <p14:sldId id="431"/>
            <p14:sldId id="446"/>
            <p14:sldId id="45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D78"/>
    <a:srgbClr val="D74F4A"/>
    <a:srgbClr val="CCCFE4"/>
    <a:srgbClr val="F8CECC"/>
    <a:srgbClr val="DAE9FC"/>
    <a:srgbClr val="7A2D2A"/>
    <a:srgbClr val="564100"/>
    <a:srgbClr val="98AD8B"/>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8"/>
    <p:restoredTop sz="58267"/>
  </p:normalViewPr>
  <p:slideViewPr>
    <p:cSldViewPr snapToGrid="0" snapToObjects="1">
      <p:cViewPr varScale="1">
        <p:scale>
          <a:sx n="60" d="100"/>
          <a:sy n="60" d="100"/>
        </p:scale>
        <p:origin x="28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25/11/2021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 </a:t>
            </a:r>
            <a:r>
              <a:rPr lang="fr-FR" dirty="0" err="1"/>
              <a:t>everyone</a:t>
            </a:r>
            <a:r>
              <a:rPr lang="fr-FR" dirty="0"/>
              <a:t>.</a:t>
            </a:r>
          </a:p>
          <a:p>
            <a:pPr marL="0" lvl="0" indent="0">
              <a:spcBef>
                <a:spcPts val="0"/>
              </a:spcBef>
              <a:spcAft>
                <a:spcPts val="0"/>
              </a:spcAft>
              <a:buNone/>
            </a:pPr>
            <a:r>
              <a:rPr lang="fr-FR" dirty="0" err="1"/>
              <a:t>Thank</a:t>
            </a:r>
            <a:r>
              <a:rPr lang="fr-FR" dirty="0"/>
              <a:t> </a:t>
            </a:r>
            <a:r>
              <a:rPr lang="fr-FR" dirty="0" err="1"/>
              <a:t>you</a:t>
            </a:r>
            <a:r>
              <a:rPr lang="fr-FR" dirty="0"/>
              <a:t> all for </a:t>
            </a:r>
            <a:r>
              <a:rPr lang="fr-FR" dirty="0" err="1"/>
              <a:t>being</a:t>
            </a:r>
            <a:r>
              <a:rPr lang="fr-FR" dirty="0"/>
              <a:t> </a:t>
            </a:r>
            <a:r>
              <a:rPr lang="fr-FR" dirty="0" err="1"/>
              <a:t>here</a:t>
            </a:r>
            <a:r>
              <a:rPr lang="fr-FR" dirty="0"/>
              <a:t> </a:t>
            </a:r>
            <a:r>
              <a:rPr lang="fr-FR" dirty="0" err="1"/>
              <a:t>today</a:t>
            </a:r>
            <a:r>
              <a:rPr lang="fr-FR" dirty="0"/>
              <a:t>.</a:t>
            </a:r>
          </a:p>
          <a:p>
            <a:pPr marL="0" lvl="0" indent="0">
              <a:spcBef>
                <a:spcPts val="0"/>
              </a:spcBef>
              <a:spcAft>
                <a:spcPts val="0"/>
              </a:spcAft>
              <a:buNone/>
            </a:pPr>
            <a:r>
              <a:rPr lang="fr-FR" dirty="0" err="1"/>
              <a:t>During</a:t>
            </a:r>
            <a:r>
              <a:rPr lang="fr-FR" dirty="0"/>
              <a:t> the </a:t>
            </a:r>
            <a:r>
              <a:rPr lang="fr-FR" dirty="0" err="1"/>
              <a:t>next</a:t>
            </a:r>
            <a:r>
              <a:rPr lang="fr-FR" dirty="0"/>
              <a:t> 45 minutes, </a:t>
            </a:r>
            <a:r>
              <a:rPr lang="fr-FR" dirty="0" err="1"/>
              <a:t>I’ll</a:t>
            </a:r>
            <a:r>
              <a:rPr lang="fr-FR" dirty="0"/>
              <a:t> </a:t>
            </a:r>
            <a:r>
              <a:rPr lang="fr-FR" dirty="0" err="1"/>
              <a:t>be</a:t>
            </a:r>
            <a:r>
              <a:rPr lang="fr-FR" dirty="0"/>
              <a:t> </a:t>
            </a:r>
            <a:r>
              <a:rPr lang="fr-FR" dirty="0" err="1"/>
              <a:t>presenting</a:t>
            </a:r>
            <a:r>
              <a:rPr lang="fr-FR" dirty="0"/>
              <a:t> the </a:t>
            </a:r>
            <a:r>
              <a:rPr lang="fr-FR" dirty="0" err="1"/>
              <a:t>wor</a:t>
            </a:r>
            <a:r>
              <a:rPr lang="fr-FR" dirty="0"/>
              <a:t> </a:t>
            </a:r>
            <a:r>
              <a:rPr lang="fr-FR" dirty="0" err="1"/>
              <a:t>condusted</a:t>
            </a:r>
            <a:r>
              <a:rPr lang="fr-FR" dirty="0"/>
              <a:t> </a:t>
            </a:r>
            <a:r>
              <a:rPr lang="fr-FR" dirty="0" err="1"/>
              <a:t>during</a:t>
            </a:r>
            <a:r>
              <a:rPr lang="fr-FR" dirty="0"/>
              <a:t> </a:t>
            </a:r>
            <a:r>
              <a:rPr lang="fr-FR" dirty="0" err="1"/>
              <a:t>my</a:t>
            </a:r>
            <a:r>
              <a:rPr lang="fr-FR" dirty="0"/>
              <a:t> PHD; </a:t>
            </a:r>
            <a:r>
              <a:rPr lang="fr-FR" dirty="0" err="1"/>
              <a:t>called</a:t>
            </a:r>
            <a:r>
              <a:rPr lang="fr-FR" dirty="0"/>
              <a:t> : </a:t>
            </a:r>
            <a:r>
              <a:rPr lang="fr-FR" dirty="0" err="1"/>
              <a:t>Deep</a:t>
            </a:r>
            <a:r>
              <a:rPr lang="fr-FR" dirty="0"/>
              <a:t> NLP for user </a:t>
            </a:r>
            <a:r>
              <a:rPr lang="fr-FR" dirty="0" err="1"/>
              <a:t>representation</a:t>
            </a:r>
            <a:endParaRPr lang="fr-FR" dirty="0"/>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a:t>
            </a:r>
            <a:r>
              <a:rPr lang="fr-FR" dirty="0" err="1"/>
              <a:t>classic</a:t>
            </a:r>
            <a:r>
              <a:rPr lang="fr-FR" dirty="0"/>
              <a:t> NLP </a:t>
            </a:r>
            <a:r>
              <a:rPr lang="fr-FR" dirty="0" err="1"/>
              <a:t>methods</a:t>
            </a:r>
            <a:r>
              <a:rPr lang="fr-FR" dirty="0"/>
              <a:t> to </a:t>
            </a:r>
            <a:r>
              <a:rPr lang="fr-FR" dirty="0" err="1"/>
              <a:t>Text</a:t>
            </a:r>
            <a:r>
              <a:rPr lang="fr-FR" dirty="0"/>
              <a:t> </a:t>
            </a:r>
            <a:r>
              <a:rPr lang="fr-FR" dirty="0" err="1"/>
              <a:t>generation</a:t>
            </a:r>
            <a:r>
              <a:rPr lang="fr-FR" dirty="0"/>
              <a:t> </a:t>
            </a:r>
            <a:r>
              <a:rPr lang="fr-FR" dirty="0" err="1"/>
              <a:t>models</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this</a:t>
            </a:r>
            <a:r>
              <a:rPr lang="fr-FR" dirty="0"/>
              <a:t> </a:t>
            </a:r>
            <a:r>
              <a:rPr lang="fr-FR" dirty="0" err="1"/>
              <a:t>work</a:t>
            </a:r>
            <a:r>
              <a:rPr lang="fr-FR" dirty="0"/>
              <a:t>, </a:t>
            </a:r>
            <a:r>
              <a:rPr lang="fr-FR" dirty="0" err="1"/>
              <a:t>we</a:t>
            </a:r>
            <a:r>
              <a:rPr lang="fr-FR" dirty="0"/>
              <a:t> </a:t>
            </a:r>
            <a:r>
              <a:rPr lang="fr-FR" dirty="0" err="1"/>
              <a:t>address</a:t>
            </a:r>
            <a:r>
              <a:rPr lang="fr-FR" dirty="0"/>
              <a:t> all </a:t>
            </a:r>
            <a:r>
              <a:rPr lang="fr-FR" dirty="0" err="1"/>
              <a:t>three</a:t>
            </a:r>
            <a:r>
              <a:rPr lang="fr-FR" dirty="0"/>
              <a:t> axes of </a:t>
            </a:r>
            <a:r>
              <a:rPr lang="fr-FR" dirty="0" err="1"/>
              <a:t>Recommendation</a:t>
            </a:r>
            <a:r>
              <a:rPr lang="fr-FR" dirty="0"/>
              <a:t>, NLP and </a:t>
            </a:r>
            <a:r>
              <a:rPr lang="fr-FR" dirty="0" err="1"/>
              <a:t>text</a:t>
            </a:r>
            <a:r>
              <a:rPr lang="fr-FR" dirty="0"/>
              <a:t> </a:t>
            </a:r>
            <a:r>
              <a:rPr lang="fr-FR" dirty="0" err="1"/>
              <a:t>generation</a:t>
            </a:r>
            <a:r>
              <a:rPr lang="fr-FR" dirty="0"/>
              <a:t> </a:t>
            </a:r>
            <a:r>
              <a:rPr lang="fr-FR" dirty="0" err="1"/>
              <a:t>through</a:t>
            </a:r>
            <a:r>
              <a:rPr lang="fr-FR" dirty="0"/>
              <a:t> the </a:t>
            </a:r>
            <a:r>
              <a:rPr lang="fr-FR" dirty="0" err="1"/>
              <a:t>lense</a:t>
            </a:r>
            <a:r>
              <a:rPr lang="fr-FR" dirty="0"/>
              <a:t> of </a:t>
            </a:r>
            <a:r>
              <a:rPr lang="fr-FR" dirty="0" err="1"/>
              <a:t>Representation</a:t>
            </a:r>
            <a:r>
              <a:rPr lang="fr-FR" dirty="0"/>
              <a:t> </a:t>
            </a:r>
            <a:r>
              <a:rPr lang="fr-FR" dirty="0" err="1"/>
              <a:t>learning</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Indeed</a:t>
            </a:r>
            <a:r>
              <a:rPr lang="fr-FR" dirty="0"/>
              <a:t>, </a:t>
            </a:r>
            <a:r>
              <a:rPr lang="fr-FR" dirty="0" err="1"/>
              <a:t>this</a:t>
            </a:r>
            <a:r>
              <a:rPr lang="fr-FR" dirty="0"/>
              <a:t> </a:t>
            </a:r>
            <a:r>
              <a:rPr lang="fr-FR" dirty="0" err="1"/>
              <a:t>work</a:t>
            </a:r>
            <a:r>
              <a:rPr lang="fr-FR" dirty="0"/>
              <a:t> </a:t>
            </a:r>
            <a:r>
              <a:rPr lang="fr-FR" dirty="0" err="1"/>
              <a:t>takes</a:t>
            </a:r>
            <a:r>
              <a:rPr lang="fr-FR" dirty="0"/>
              <a:t> place in </a:t>
            </a:r>
            <a:r>
              <a:rPr lang="fr-FR" dirty="0" err="1"/>
              <a:t>Deep</a:t>
            </a:r>
            <a:r>
              <a:rPr lang="fr-FR" dirty="0"/>
              <a:t> Learning, </a:t>
            </a:r>
            <a:r>
              <a:rPr lang="fr-FR" dirty="0" err="1"/>
              <a:t>where</a:t>
            </a:r>
            <a:r>
              <a:rPr lang="fr-FR" dirty="0"/>
              <a:t> </a:t>
            </a:r>
            <a:r>
              <a:rPr lang="fr-FR" dirty="0" err="1"/>
              <a:t>we</a:t>
            </a:r>
            <a:r>
              <a:rPr lang="fr-FR" dirty="0"/>
              <a:t> focus on </a:t>
            </a:r>
            <a:r>
              <a:rPr lang="fr-FR" dirty="0" err="1"/>
              <a:t>learning</a:t>
            </a:r>
            <a:r>
              <a:rPr lang="fr-FR" dirty="0"/>
              <a:t> abstract but </a:t>
            </a:r>
            <a:r>
              <a:rPr lang="fr-FR" dirty="0" err="1"/>
              <a:t>rich</a:t>
            </a:r>
            <a:r>
              <a:rPr lang="fr-FR" dirty="0"/>
              <a:t> and </a:t>
            </a:r>
            <a:r>
              <a:rPr lang="fr-FR" dirty="0" err="1"/>
              <a:t>reusable</a:t>
            </a:r>
            <a:r>
              <a:rPr lang="fr-FR" dirty="0"/>
              <a:t> </a:t>
            </a:r>
            <a:r>
              <a:rPr lang="fr-FR" dirty="0" err="1"/>
              <a:t>representations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(or HAN for short)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by essence hierarchical as they are composed of sentences, themselves composed of words. </a:t>
            </a:r>
          </a:p>
          <a:p>
            <a:endParaRPr lang="en-US" b="0" dirty="0"/>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endParaRPr lang="en-US" noProof="0" dirty="0"/>
          </a:p>
          <a:p>
            <a:r>
              <a:rPr lang="en-US" noProof="0" dirty="0"/>
              <a:t>The forward and backward annotations are then concatenated in a single vector, h.</a:t>
            </a:r>
          </a:p>
          <a:p>
            <a:endParaRPr lang="en-US" noProof="0" dirty="0"/>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endParaRPr lang="en-US" b="0" noProof="0" dirty="0"/>
          </a:p>
          <a:p>
            <a:r>
              <a:rPr lang="en-US" b="0" noProof="0" dirty="0"/>
              <a:t>This equation is the main part of attention and can be understood as the way the model learns to differentiate important words with respect to the others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provides a personalized aggregation method and it also allows us to present qualitative analysis of our results by showing which words and sentences were most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FastText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a:t>
            </a:r>
            <a:r>
              <a:rPr lang="fr-FR" sz="1200" b="0"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root</a:t>
            </a:r>
            <a:r>
              <a:rPr lang="fr-FR" sz="1200" b="1" i="0" kern="1200" dirty="0">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mean</a:t>
            </a:r>
            <a:r>
              <a:rPr lang="fr-FR" sz="1200" b="1" i="0" kern="1200" dirty="0">
                <a:solidFill>
                  <a:schemeClr val="tx1"/>
                </a:solidFill>
                <a:effectLst/>
                <a:latin typeface="+mn-lt"/>
                <a:ea typeface="+mn-ea"/>
                <a:cs typeface="+mn-cs"/>
              </a:rPr>
              <a:t>-square </a:t>
            </a:r>
            <a:r>
              <a:rPr lang="fr-FR" sz="1200" b="1" i="0" kern="1200" dirty="0" err="1">
                <a:solidFill>
                  <a:schemeClr val="tx1"/>
                </a:solidFill>
                <a:effectLst/>
                <a:latin typeface="+mn-lt"/>
                <a:ea typeface="+mn-ea"/>
                <a:cs typeface="+mn-cs"/>
              </a:rPr>
              <a:t>error</a:t>
            </a:r>
            <a:r>
              <a:rPr lang="en-US" dirty="0"/>
              <a:t>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r>
              <a:rPr lang="en-US" dirty="0"/>
              <a:t>The </a:t>
            </a:r>
            <a:r>
              <a:rPr lang="en-US" dirty="0" err="1"/>
              <a:t>TransNet</a:t>
            </a:r>
            <a:r>
              <a:rPr lang="en-US" dirty="0"/>
              <a:t> takes the opposite approach as it learns to predict the rating of user u on item I using only the textual reviews as input.</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of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performances.</a:t>
            </a:r>
          </a:p>
          <a:p>
            <a:endParaRPr lang="en-US" i="0" noProof="0" dirty="0">
              <a:solidFill>
                <a:schemeClr val="tx2"/>
              </a:solidFill>
            </a:endParaRPr>
          </a:p>
          <a:p>
            <a:r>
              <a:rPr lang="en-US" i="0" noProof="0" dirty="0">
                <a:solidFill>
                  <a:schemeClr val="tx2"/>
                </a:solidFill>
              </a:rPr>
              <a:t>Note that in this presentation we only report the qualitative </a:t>
            </a:r>
            <a:r>
              <a:rPr lang="en-US" i="0" noProof="0" dirty="0" err="1">
                <a:solidFill>
                  <a:schemeClr val="tx2"/>
                </a:solidFill>
              </a:rPr>
              <a:t>anylises</a:t>
            </a:r>
            <a:r>
              <a:rPr lang="en-US" i="0" noProof="0" dirty="0">
                <a:solidFill>
                  <a:schemeClr val="tx2"/>
                </a:solidFill>
              </a:rPr>
              <a:t> of word-level attention, but that we conducted similar analysis at the sentence level, which allowed to retrieve the most relevant sentence in the reviews on item </a:t>
            </a:r>
            <a:r>
              <a:rPr lang="en-US" i="0" noProof="0" dirty="0" err="1">
                <a:solidFill>
                  <a:schemeClr val="tx2"/>
                </a:solidFill>
              </a:rPr>
              <a:t>i</a:t>
            </a:r>
            <a:r>
              <a:rPr lang="en-US" i="0" noProof="0" dirty="0">
                <a:solidFill>
                  <a:schemeClr val="tx2"/>
                </a:solidFill>
              </a:rPr>
              <a:t> for a given user.</a:t>
            </a:r>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endParaRPr lang="en-US" noProof="0" dirty="0"/>
          </a:p>
          <a:p>
            <a:r>
              <a:rPr lang="en-US" noProof="0" dirty="0"/>
              <a:t>This approach also allows us to conduct qualitative introspection of our model, thus providing explanations for the suggestions made by the system.</a:t>
            </a:r>
          </a:p>
          <a:p>
            <a:endParaRPr lang="en-US" noProof="0" dirty="0"/>
          </a:p>
          <a:p>
            <a:r>
              <a:rPr lang="en-US" noProof="0" dirty="0"/>
              <a:t>Additionally, the use of textual reviews can alleviate the Cold Start Problem, which prevents collaborative filtering-based models from making relevant suggestions to new users for lack of interactions.</a:t>
            </a:r>
          </a:p>
          <a:p>
            <a:endParaRPr lang="en-US" noProof="0" dirty="0"/>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a:p>
            <a:endParaRPr lang="en-US" dirty="0"/>
          </a:p>
          <a:p>
            <a:r>
              <a:rPr lang="en-US" dirty="0"/>
              <a:t>This work was published at the ESANN conference of 2020.</a:t>
            </a:r>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all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a:t>
            </a:r>
          </a:p>
          <a:p>
            <a:r>
              <a:rPr lang="en-US" dirty="0"/>
              <a:t>Can we predict a person’s next career move? </a:t>
            </a:r>
          </a:p>
          <a:p>
            <a:r>
              <a:rPr lang="en-US" dirty="0"/>
              <a:t>Can we match candidates to job offers?</a:t>
            </a:r>
          </a:p>
          <a:p>
            <a:r>
              <a:rPr lang="en-US" dirty="0"/>
              <a:t>Can we know what skills a person needs to acquire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Typically, for the second-to-last job, jobt-1, this user was employed as a Deputy Project manager and Developer, and describes their experience as...</a:t>
            </a:r>
          </a:p>
          <a:p>
            <a:r>
              <a:rPr lang="en-US" b="0" dirty="0"/>
              <a:t> </a:t>
            </a:r>
          </a:p>
          <a:p>
            <a:r>
              <a:rPr lang="en-US" b="0" dirty="0"/>
              <a:t>Similarly, their educational background is composed of their degree name and the institution they got it from. Note that for simplicity purposes, we will note address educational background of users in this presentation.</a:t>
            </a:r>
          </a:p>
          <a:p>
            <a:endParaRPr lang="en-US" b="0" dirty="0"/>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profiles is the amount of unstructured free text as well as the different axes present in a profile: the professional experiences, the skills,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endParaRPr lang="en-US" b="0" dirty="0"/>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(their last job </a:t>
            </a:r>
            <a:r>
              <a:rPr lang="en-US" b="0" dirty="0" err="1"/>
              <a:t>jobT</a:t>
            </a:r>
            <a:r>
              <a:rPr lang="en-US" b="0" dirty="0"/>
              <a:t>, their skills and their industry, in a dotted line box) to evaluate the amount of information encoded into our user representation. </a:t>
            </a:r>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representation building and evaluation constitutes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of the user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structure, </a:t>
            </a:r>
            <a:r>
              <a:rPr lang="fr-FR" dirty="0" err="1"/>
              <a:t>being</a:t>
            </a:r>
            <a:r>
              <a:rPr lang="fr-FR" dirty="0"/>
              <a:t> free </a:t>
            </a:r>
            <a:r>
              <a:rPr lang="fr-FR" dirty="0" err="1"/>
              <a:t>text</a:t>
            </a:r>
            <a:r>
              <a:rPr lang="fr-FR" dirty="0"/>
              <a:t>. </a:t>
            </a:r>
          </a:p>
          <a:p>
            <a:r>
              <a:rPr lang="fr-FR" dirty="0" err="1"/>
              <a:t>We</a:t>
            </a:r>
            <a:r>
              <a:rPr lang="fr-FR" dirty="0"/>
              <a:t> </a:t>
            </a:r>
            <a:r>
              <a:rPr lang="fr-FR" dirty="0" err="1"/>
              <a:t>thus</a:t>
            </a:r>
            <a:r>
              <a:rPr lang="fr-FR" dirty="0"/>
              <a:t> </a:t>
            </a:r>
            <a:r>
              <a:rPr lang="fr-FR" dirty="0" err="1"/>
              <a:t>pre-process</a:t>
            </a:r>
            <a:r>
              <a:rPr lang="fr-FR" dirty="0"/>
              <a:t> </a:t>
            </a:r>
            <a:r>
              <a:rPr lang="fr-FR" dirty="0" err="1"/>
              <a:t>our</a:t>
            </a:r>
            <a:r>
              <a:rPr lang="fr-FR" dirty="0"/>
              <a:t> data to </a:t>
            </a:r>
            <a:r>
              <a:rPr lang="fr-FR" dirty="0" err="1"/>
              <a:t>keep</a:t>
            </a:r>
            <a:r>
              <a:rPr lang="fr-FR" dirty="0"/>
              <a:t> </a:t>
            </a:r>
            <a:r>
              <a:rPr lang="fr-FR" dirty="0" err="1"/>
              <a:t>only</a:t>
            </a:r>
            <a:r>
              <a:rPr lang="fr-FR" dirty="0"/>
              <a:t> the </a:t>
            </a:r>
            <a:r>
              <a:rPr lang="fr-FR" dirty="0" err="1"/>
              <a:t>skills</a:t>
            </a:r>
            <a:r>
              <a:rPr lang="fr-FR" dirty="0"/>
              <a:t> and industries </a:t>
            </a:r>
            <a:r>
              <a:rPr lang="fr-FR" dirty="0" err="1"/>
              <a:t>that</a:t>
            </a:r>
            <a:r>
              <a:rPr lang="fr-FR" dirty="0"/>
              <a:t> </a:t>
            </a:r>
            <a:r>
              <a:rPr lang="fr-FR" dirty="0" err="1"/>
              <a:t>appear</a:t>
            </a:r>
            <a:r>
              <a:rPr lang="fr-FR" dirty="0"/>
              <a:t> more </a:t>
            </a:r>
            <a:r>
              <a:rPr lang="fr-FR" dirty="0" err="1"/>
              <a:t>than</a:t>
            </a:r>
            <a:r>
              <a:rPr lang="fr-FR" dirty="0"/>
              <a:t> 10 times </a:t>
            </a:r>
            <a:r>
              <a:rPr lang="fr-FR" dirty="0" err="1"/>
              <a:t>across</a:t>
            </a:r>
            <a:r>
              <a:rPr lang="fr-FR" dirty="0"/>
              <a:t> all the profiles, </a:t>
            </a:r>
            <a:r>
              <a:rPr lang="fr-FR" dirty="0" err="1"/>
              <a:t>yielding</a:t>
            </a:r>
            <a:r>
              <a:rPr lang="fr-FR" dirty="0"/>
              <a:t> 523 </a:t>
            </a:r>
            <a:r>
              <a:rPr lang="fr-FR" dirty="0" err="1"/>
              <a:t>skills</a:t>
            </a:r>
            <a:r>
              <a:rPr lang="fr-FR" dirty="0"/>
              <a:t> and 150 industries.</a:t>
            </a:r>
          </a:p>
          <a:p>
            <a:r>
              <a:rPr lang="fr-FR" dirty="0" err="1"/>
              <a:t>Those</a:t>
            </a:r>
            <a:r>
              <a:rPr lang="fr-FR" dirty="0"/>
              <a:t> </a:t>
            </a:r>
            <a:r>
              <a:rPr lang="fr-FR" dirty="0" err="1"/>
              <a:t>skills</a:t>
            </a:r>
            <a:r>
              <a:rPr lang="fr-FR" dirty="0"/>
              <a:t> and industries </a:t>
            </a:r>
            <a:r>
              <a:rPr lang="fr-FR" dirty="0" err="1"/>
              <a:t>will</a:t>
            </a:r>
            <a:r>
              <a:rPr lang="fr-FR" dirty="0"/>
              <a:t> serve as labels in </a:t>
            </a:r>
            <a:r>
              <a:rPr lang="fr-FR" dirty="0" err="1"/>
              <a:t>our</a:t>
            </a:r>
            <a:r>
              <a:rPr lang="fr-FR" dirty="0"/>
              <a:t> classification </a:t>
            </a:r>
            <a:r>
              <a:rPr lang="fr-FR" dirty="0" err="1"/>
              <a:t>tasks</a:t>
            </a:r>
            <a:r>
              <a:rPr lang="fr-FR" dirty="0"/>
              <a:t> at </a:t>
            </a:r>
            <a:r>
              <a:rPr lang="fr-FR" dirty="0" err="1"/>
              <a:t>evaluation</a:t>
            </a:r>
            <a:r>
              <a:rPr lang="fr-FR" dirty="0"/>
              <a:t> time.</a:t>
            </a:r>
          </a:p>
          <a:p>
            <a:endParaRPr lang="fr-FR" dirty="0"/>
          </a:p>
          <a:p>
            <a:r>
              <a:rPr lang="fr-FR" dirty="0" err="1"/>
              <a:t>However</a:t>
            </a:r>
            <a:r>
              <a:rPr lang="fr-FR" dirty="0"/>
              <a:t>, </a:t>
            </a:r>
            <a:r>
              <a:rPr lang="fr-FR" dirty="0" err="1"/>
              <a:t>we</a:t>
            </a:r>
            <a:r>
              <a:rPr lang="fr-FR" dirty="0"/>
              <a:t> </a:t>
            </a:r>
            <a:r>
              <a:rPr lang="fr-FR" dirty="0" err="1"/>
              <a:t>cannot</a:t>
            </a:r>
            <a:r>
              <a:rPr lang="fr-FR" dirty="0"/>
              <a:t> </a:t>
            </a:r>
            <a:r>
              <a:rPr lang="fr-FR" dirty="0" err="1"/>
              <a:t>adopt</a:t>
            </a:r>
            <a:r>
              <a:rPr lang="fr-FR" dirty="0"/>
              <a:t> a classification </a:t>
            </a:r>
            <a:r>
              <a:rPr lang="fr-FR" dirty="0" err="1"/>
              <a:t>framework</a:t>
            </a:r>
            <a:r>
              <a:rPr lang="fr-FR" dirty="0"/>
              <a:t> </a:t>
            </a:r>
            <a:r>
              <a:rPr lang="fr-FR" dirty="0" err="1"/>
              <a:t>when</a:t>
            </a:r>
            <a:r>
              <a:rPr lang="fr-FR" dirty="0"/>
              <a:t> </a:t>
            </a:r>
            <a:r>
              <a:rPr lang="fr-FR" dirty="0" err="1"/>
              <a:t>it</a:t>
            </a:r>
            <a:r>
              <a:rPr lang="fr-FR" dirty="0"/>
              <a:t> </a:t>
            </a:r>
            <a:r>
              <a:rPr lang="fr-FR" dirty="0" err="1"/>
              <a:t>comes</a:t>
            </a:r>
            <a:r>
              <a:rPr lang="fr-FR" dirty="0"/>
              <a:t> to </a:t>
            </a:r>
            <a:r>
              <a:rPr lang="fr-FR" dirty="0" err="1"/>
              <a:t>predicting</a:t>
            </a:r>
            <a:r>
              <a:rPr lang="fr-FR" dirty="0"/>
              <a:t> a </a:t>
            </a:r>
            <a:r>
              <a:rPr lang="fr-FR" dirty="0" err="1"/>
              <a:t>person’s</a:t>
            </a:r>
            <a:r>
              <a:rPr lang="fr-FR" dirty="0"/>
              <a:t> </a:t>
            </a:r>
            <a:r>
              <a:rPr lang="fr-FR" dirty="0" err="1"/>
              <a:t>next</a:t>
            </a:r>
            <a:r>
              <a:rPr lang="fr-FR" dirty="0"/>
              <a:t> job.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not a trivial one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If we get back to the framework overview, we can see that it is separated in two: the representation building part, and the representation evaluation part.</a:t>
            </a:r>
          </a:p>
          <a:p>
            <a:endParaRPr lang="en-US" noProof="0" dirty="0"/>
          </a:p>
          <a:p>
            <a:r>
              <a:rPr lang="en-US" noProof="0" dirty="0"/>
              <a:t>In the representation building part, the professional experiences are fed into a word embedding model, and then aggregated into </a:t>
            </a:r>
            <a:r>
              <a:rPr lang="en-US" noProof="0" dirty="0" err="1"/>
              <a:t>z_u</a:t>
            </a:r>
            <a:r>
              <a:rPr lang="en-US" noProof="0" dirty="0"/>
              <a:t>, the user’s representation.</a:t>
            </a:r>
          </a:p>
          <a:p>
            <a:r>
              <a:rPr lang="en-US" noProof="0" dirty="0"/>
              <a:t>The first 2 are FastText models. FastText Pre-trained (or </a:t>
            </a:r>
            <a:r>
              <a:rPr lang="en-US" noProof="0" dirty="0" err="1"/>
              <a:t>FastText_PT</a:t>
            </a:r>
            <a:r>
              <a:rPr lang="en-US" noProof="0" dirty="0"/>
              <a:t> for short) denotes a model that was pre-trained on large standard datasets in French.</a:t>
            </a:r>
          </a:p>
          <a:p>
            <a:r>
              <a:rPr lang="en-US" noProof="0" dirty="0"/>
              <a:t>The second one, FastText CV-oriented (or </a:t>
            </a:r>
            <a:r>
              <a:rPr lang="en-US" noProof="0" dirty="0" err="1"/>
              <a:t>FastText_CV</a:t>
            </a:r>
            <a:r>
              <a:rPr lang="en-US" noProof="0" dirty="0"/>
              <a:t>) was trained on our own data.</a:t>
            </a:r>
          </a:p>
          <a:p>
            <a:r>
              <a:rPr lang="en-US" noProof="0" dirty="0"/>
              <a:t>Finally, we use an ELMo model that was pre-trained on French corpora.</a:t>
            </a:r>
          </a:p>
          <a:p>
            <a:endParaRPr lang="en-US" noProof="0" dirty="0"/>
          </a:p>
          <a:p>
            <a:r>
              <a:rPr lang="en-US" noProof="0" dirty="0"/>
              <a:t>Regarding the job representations’ final aggregation, we tried several, including max pooling, sum pooling and average pooling as well as some more complex forms of learnt aggregations. Average is the one that got us the best results.</a:t>
            </a:r>
          </a:p>
          <a:p>
            <a:pPr marL="171450" indent="-171450">
              <a:buFontTx/>
              <a:buChar char="-"/>
            </a:pPr>
            <a:endParaRPr lang="en-US" noProof="0" dirty="0"/>
          </a:p>
          <a:p>
            <a:pPr marL="0" indent="0">
              <a:buFontTx/>
              <a:buNone/>
            </a:pPr>
            <a:r>
              <a:rPr lang="en-US" noProof="0" dirty="0"/>
              <a:t>If we take a look at the evaluation part, we can see that it is composed of three models: the skill predictor, the industry classifier and the next job decoder.</a:t>
            </a:r>
          </a:p>
          <a:p>
            <a:pPr marL="0" indent="0">
              <a:buFontTx/>
              <a:buNone/>
            </a:pPr>
            <a:r>
              <a:rPr lang="en-US" noProof="0" dirty="0"/>
              <a:t>The two first models are 2-Layers MLP trained to </a:t>
            </a:r>
            <a:r>
              <a:rPr lang="en-US" noProof="0" dirty="0" err="1"/>
              <a:t>retrive</a:t>
            </a:r>
            <a:r>
              <a:rPr lang="en-US" noProof="0" dirty="0"/>
              <a:t> the skills and the industrial domain from </a:t>
            </a:r>
            <a:r>
              <a:rPr lang="en-US" noProof="0" dirty="0" err="1"/>
              <a:t>z_u</a:t>
            </a:r>
            <a:r>
              <a:rPr lang="en-US" noProof="0" dirty="0"/>
              <a:t>, respectively. The Next Job decoder is a recurrent model which </a:t>
            </a:r>
            <a:r>
              <a:rPr lang="en-US" noProof="0" dirty="0" err="1"/>
              <a:t>arrchitexture</a:t>
            </a:r>
            <a:r>
              <a:rPr lang="en-US" noProof="0" dirty="0"/>
              <a:t> is going to be detailed later on.</a:t>
            </a:r>
          </a:p>
          <a:p>
            <a:pPr marL="0" indent="0">
              <a:buFontTx/>
              <a:buNone/>
            </a:pPr>
            <a:r>
              <a:rPr lang="en-US" noProof="0" dirty="0"/>
              <a:t> </a:t>
            </a:r>
          </a:p>
          <a:p>
            <a:pPr marL="0" indent="0">
              <a:buFontTx/>
              <a:buNone/>
            </a:pPr>
            <a:r>
              <a:rPr lang="en-US" noProof="0" dirty="0"/>
              <a:t>Let us now get into the details of the embedding models we used.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The FastText model Builds on the work of word2Vec, and addresses its main limitation: the handling of OOV words.</a:t>
            </a:r>
          </a:p>
          <a:p>
            <a:pPr marL="0" indent="0">
              <a:buFont typeface="Arial" panose="020B0604020202020204" pitchFamily="34" charset="0"/>
              <a:buNone/>
            </a:pPr>
            <a:r>
              <a:rPr lang="en-US" dirty="0"/>
              <a:t>FastText does so by using </a:t>
            </a:r>
            <a:r>
              <a:rPr lang="en-US" dirty="0" err="1"/>
              <a:t>subwords</a:t>
            </a:r>
            <a:r>
              <a:rPr lang="en-US" dirty="0"/>
              <a:t> embedding, and then computing the embedding of a word as the average of its </a:t>
            </a:r>
            <a:r>
              <a:rPr lang="en-US" dirty="0" err="1"/>
              <a:t>subwords</a:t>
            </a:r>
            <a:r>
              <a:rPr lang="en-US" dirty="0"/>
              <a:t> embeddings.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 </a:t>
            </a:r>
            <a:r>
              <a:rPr lang="en-US" dirty="0" err="1"/>
              <a:t>exemple</a:t>
            </a:r>
            <a:r>
              <a:rPr lang="en-US" dirty="0"/>
              <a:t> of this process is illustrated on the right hand side of the slide: it shows the similarity between n-grams of an OOV word, </a:t>
            </a:r>
            <a:r>
              <a:rPr lang="en-US" b="1" dirty="0"/>
              <a:t>piquancy</a:t>
            </a:r>
            <a:r>
              <a:rPr lang="en-US" dirty="0"/>
              <a:t>, and the </a:t>
            </a:r>
            <a:r>
              <a:rPr lang="en-US" dirty="0" err="1"/>
              <a:t>ngrams</a:t>
            </a:r>
            <a:r>
              <a:rPr lang="en-US" dirty="0"/>
              <a:t> of a word seen at training time, </a:t>
            </a:r>
            <a:r>
              <a:rPr lang="en-US" b="1" dirty="0"/>
              <a:t>spiciness</a:t>
            </a:r>
            <a:r>
              <a:rPr lang="en-US" dirty="0"/>
              <a:t>. The red color indicates a high cosine similarity, which is used in the paper to evaluate the relevance of the learned sub-word embeddings of OOV words w.r.t. those of words seen in the training set. We can see that the embedding of the  n-gram “</a:t>
            </a:r>
            <a:r>
              <a:rPr lang="en-US" dirty="0" err="1"/>
              <a:t>piquan</a:t>
            </a:r>
            <a:r>
              <a:rPr lang="en-US" dirty="0"/>
              <a:t>” is very similar to the of the </a:t>
            </a:r>
            <a:r>
              <a:rPr lang="en-US" dirty="0" err="1"/>
              <a:t>ngram</a:t>
            </a:r>
            <a:r>
              <a:rPr lang="en-US" dirty="0"/>
              <a:t> “</a:t>
            </a:r>
            <a:r>
              <a:rPr lang="en-US" dirty="0" err="1"/>
              <a:t>spicin</a:t>
            </a:r>
            <a:r>
              <a:rPr lang="en-US" dirty="0"/>
              <a:t>”, which is a good hint regarding the OOV’s </a:t>
            </a:r>
            <a:r>
              <a:rPr lang="en-US"/>
              <a:t>final embedding.</a:t>
            </a:r>
            <a:endParaRPr lang="en-US"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 is worth noting that FastText embedding models is very Fast To train as it is not </a:t>
            </a:r>
            <a:r>
              <a:rPr lang="en-US" dirty="0" err="1"/>
              <a:t>reccurent</a:t>
            </a:r>
            <a:r>
              <a:rPr lang="en-US" dirty="0"/>
              <a:t>.</a:t>
            </a:r>
          </a:p>
          <a:p>
            <a:pPr marL="171450" indent="-171450">
              <a:buFont typeface="Arial" panose="020B0604020202020204" pitchFamily="34" charset="0"/>
              <a:buChar char="•"/>
            </a:pP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ELMo presents contextualized embeddings.</a:t>
            </a:r>
          </a:p>
          <a:p>
            <a:pPr marL="171450" indent="-171450">
              <a:buFont typeface="Arial" panose="020B0604020202020204" pitchFamily="34" charset="0"/>
              <a:buChar char="•"/>
            </a:pPr>
            <a:r>
              <a:rPr lang="en-US" dirty="0"/>
              <a:t>It relies on a pre-trained bidirectional Language Model, or </a:t>
            </a:r>
            <a:r>
              <a:rPr lang="en-US" dirty="0" err="1"/>
              <a:t>BiLM</a:t>
            </a:r>
            <a:r>
              <a:rPr lang="en-US" dirty="0"/>
              <a:t>. </a:t>
            </a:r>
          </a:p>
          <a:p>
            <a:pPr marL="171450" indent="-171450">
              <a:buFont typeface="Arial" panose="020B0604020202020204" pitchFamily="34" charset="0"/>
              <a:buChar char="•"/>
            </a:pPr>
            <a:r>
              <a:rPr lang="en-US" dirty="0"/>
              <a:t>Both the forward and the backward components have L=2 layers.</a:t>
            </a:r>
          </a:p>
          <a:p>
            <a:pPr marL="171450" indent="-171450">
              <a:buFont typeface="Arial" panose="020B0604020202020204" pitchFamily="34" charset="0"/>
              <a:buChar char="•"/>
            </a:pPr>
            <a:r>
              <a:rPr lang="en-US" dirty="0"/>
              <a:t>Once the </a:t>
            </a:r>
            <a:r>
              <a:rPr lang="en-US" dirty="0" err="1"/>
              <a:t>BiLM</a:t>
            </a:r>
            <a:r>
              <a:rPr lang="en-US" dirty="0"/>
              <a:t> is trained, each token w is associated with a set of L+1 representations, which is collapsed into a single, final representation </a:t>
            </a:r>
            <a:r>
              <a:rPr lang="en-US" dirty="0" err="1"/>
              <a:t>z_w^ELMo</a:t>
            </a:r>
            <a:r>
              <a:rPr lang="en-US" dirty="0"/>
              <a:t>.</a:t>
            </a:r>
          </a:p>
          <a:p>
            <a:pPr marL="171450" indent="-171450">
              <a:buFont typeface="Arial" panose="020B0604020202020204" pitchFamily="34" charset="0"/>
              <a:buChar char="•"/>
            </a:pPr>
            <a:r>
              <a:rPr lang="en-US" dirty="0"/>
              <a:t>This final representation is a weighted sum of the previous L+1 representations, and the ponderations </a:t>
            </a:r>
            <a:r>
              <a:rPr lang="en-US" dirty="0" err="1"/>
              <a:t>s_i^task</a:t>
            </a:r>
            <a:r>
              <a:rPr lang="en-US" dirty="0"/>
              <a:t> are learned during a fine-tuning process on the downstream task.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Let's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now</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take</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closer</a:t>
            </a:r>
            <a:r>
              <a:rPr lang="fr-FR" sz="1200" b="0" kern="1200" dirty="0">
                <a:solidFill>
                  <a:schemeClr val="tx1"/>
                </a:solidFill>
                <a:effectLst/>
                <a:latin typeface="+mn-lt"/>
                <a:ea typeface="+mn-ea"/>
                <a:cs typeface="+mn-cs"/>
              </a:rPr>
              <a:t> look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a:p>
            <a:r>
              <a:rPr lang="fr-FR" dirty="0"/>
              <a:t>The </a:t>
            </a:r>
            <a:r>
              <a:rPr lang="fr-FR" dirty="0" err="1"/>
              <a:t>decoder</a:t>
            </a:r>
            <a:r>
              <a:rPr lang="fr-FR" dirty="0"/>
              <a:t>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a:t>
            </a:r>
            <a:r>
              <a:rPr lang="fr-FR" dirty="0" err="1"/>
              <a:t>FastText</a:t>
            </a:r>
            <a:r>
              <a:rPr lang="fr-FR" dirty="0"/>
              <a: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BLEU score expresses a </a:t>
            </a:r>
            <a:r>
              <a:rPr lang="en-US" sz="1200" b="1" dirty="0">
                <a:solidFill>
                  <a:schemeClr val="tx2"/>
                </a:solidFill>
              </a:rPr>
              <a:t>syntactic resemblance </a:t>
            </a:r>
            <a:r>
              <a:rPr lang="en-US" sz="1200" dirty="0">
                <a:solidFill>
                  <a:schemeClr val="tx2"/>
                </a:solidFill>
              </a:rPr>
              <a:t>between a prediction and a reference – not a semantic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lnSpc>
                <a:spcPct val="150000"/>
              </a:lnSpc>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It is interesting to note that, even though all models seem to get stuck in a generation loop quite quickly, the FastText CV model expresses the communication aspect where the other models see a client relationship management aspect.</a:t>
            </a: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conclusion, </a:t>
            </a:r>
            <a:r>
              <a:rPr lang="fr-FR" dirty="0" err="1"/>
              <a:t>we</a:t>
            </a:r>
            <a:r>
              <a:rPr lang="fr-FR" dirty="0"/>
              <a:t> propose a new </a:t>
            </a:r>
            <a:r>
              <a:rPr lang="fr-FR" dirty="0" err="1"/>
              <a:t>task</a:t>
            </a:r>
            <a:r>
              <a:rPr lang="fr-FR" dirty="0"/>
              <a:t>, </a:t>
            </a:r>
            <a:r>
              <a:rPr lang="fr-FR" dirty="0" err="1"/>
              <a:t>professional</a:t>
            </a:r>
            <a:r>
              <a:rPr lang="fr-FR" dirty="0"/>
              <a:t> Profile </a:t>
            </a:r>
            <a:r>
              <a:rPr lang="fr-FR" dirty="0" err="1"/>
              <a:t>learning</a:t>
            </a:r>
            <a:r>
              <a:rPr lang="fr-FR" dirty="0"/>
              <a:t>, in a new </a:t>
            </a:r>
            <a:r>
              <a:rPr lang="fr-FR" dirty="0" err="1"/>
              <a:t>domain</a:t>
            </a:r>
            <a:r>
              <a:rPr lang="fr-FR" dirty="0"/>
              <a:t>: </a:t>
            </a:r>
            <a:r>
              <a:rPr lang="fr-FR" dirty="0" err="1"/>
              <a:t>Human</a:t>
            </a:r>
            <a:r>
              <a:rPr lang="fr-FR" dirty="0"/>
              <a:t> </a:t>
            </a:r>
            <a:r>
              <a:rPr lang="fr-FR" dirty="0" err="1"/>
              <a:t>Resources</a:t>
            </a:r>
            <a:r>
              <a:rPr lang="fr-FR" dirty="0"/>
              <a:t>.</a:t>
            </a:r>
          </a:p>
          <a:p>
            <a:r>
              <a:rPr lang="fr-FR" dirty="0"/>
              <a:t>This </a:t>
            </a:r>
            <a:r>
              <a:rPr lang="fr-FR" dirty="0" err="1"/>
              <a:t>task</a:t>
            </a:r>
            <a:r>
              <a:rPr lang="fr-FR" dirty="0"/>
              <a:t> </a:t>
            </a:r>
            <a:r>
              <a:rPr lang="fr-FR" dirty="0" err="1"/>
              <a:t>addresses</a:t>
            </a:r>
            <a:r>
              <a:rPr lang="fr-FR" dirty="0"/>
              <a:t> a </a:t>
            </a:r>
            <a:r>
              <a:rPr lang="fr-FR" dirty="0" err="1"/>
              <a:t>whole</a:t>
            </a:r>
            <a:r>
              <a:rPr lang="fr-FR" dirty="0"/>
              <a:t> new set of challenges revolving </a:t>
            </a:r>
            <a:r>
              <a:rPr lang="fr-FR" dirty="0" err="1"/>
              <a:t>around</a:t>
            </a:r>
            <a:r>
              <a:rPr lang="fr-FR" dirty="0"/>
              <a:t> </a:t>
            </a:r>
            <a:r>
              <a:rPr lang="fr-FR" dirty="0" err="1"/>
              <a:t>professional</a:t>
            </a:r>
            <a:r>
              <a:rPr lang="fr-FR" dirty="0"/>
              <a:t> profiles, </a:t>
            </a:r>
            <a:r>
              <a:rPr lang="fr-FR" dirty="0" err="1"/>
              <a:t>which</a:t>
            </a:r>
            <a:r>
              <a:rPr lang="fr-FR" dirty="0"/>
              <a:t> are to </a:t>
            </a:r>
            <a:r>
              <a:rPr lang="fr-FR" dirty="0" err="1"/>
              <a:t>this</a:t>
            </a:r>
            <a:r>
              <a:rPr lang="fr-FR" dirty="0"/>
              <a:t> </a:t>
            </a:r>
            <a:r>
              <a:rPr lang="fr-FR" dirty="0" err="1"/>
              <a:t>day</a:t>
            </a:r>
            <a:r>
              <a:rPr lang="fr-FR" dirty="0"/>
              <a:t> </a:t>
            </a:r>
            <a:r>
              <a:rPr lang="fr-FR" dirty="0" err="1"/>
              <a:t>little</a:t>
            </a:r>
            <a:r>
              <a:rPr lang="fr-FR" dirty="0"/>
              <a:t> to not </a:t>
            </a:r>
            <a:r>
              <a:rPr lang="fr-FR" dirty="0" err="1"/>
              <a:t>studied</a:t>
            </a:r>
            <a:r>
              <a:rPr lang="fr-FR" dirty="0"/>
              <a:t>. This new </a:t>
            </a:r>
            <a:r>
              <a:rPr lang="fr-FR" dirty="0" err="1"/>
              <a:t>domain</a:t>
            </a:r>
            <a:r>
              <a:rPr lang="fr-FR" dirty="0"/>
              <a:t> opens the </a:t>
            </a:r>
            <a:r>
              <a:rPr lang="fr-FR" dirty="0" err="1"/>
              <a:t>way</a:t>
            </a:r>
            <a:r>
              <a:rPr lang="fr-FR" dirty="0"/>
              <a:t> for a lot of </a:t>
            </a:r>
            <a:r>
              <a:rPr lang="fr-FR" dirty="0" err="1"/>
              <a:t>exciting</a:t>
            </a:r>
            <a:r>
              <a:rPr lang="fr-FR" dirty="0"/>
              <a:t> applications, </a:t>
            </a:r>
            <a:r>
              <a:rPr lang="fr-FR" dirty="0" err="1"/>
              <a:t>such</a:t>
            </a:r>
            <a:r>
              <a:rPr lang="fr-FR" dirty="0"/>
              <a:t> as job coaching or </a:t>
            </a:r>
            <a:r>
              <a:rPr lang="fr-FR" dirty="0" err="1"/>
              <a:t>applicant</a:t>
            </a:r>
            <a:r>
              <a:rPr lang="fr-FR" dirty="0"/>
              <a:t> </a:t>
            </a:r>
            <a:r>
              <a:rPr lang="fr-FR" dirty="0" err="1"/>
              <a:t>selections</a:t>
            </a:r>
            <a:r>
              <a:rPr lang="fr-FR" dirty="0"/>
              <a:t>, </a:t>
            </a:r>
            <a:r>
              <a:rPr lang="fr-FR" dirty="0" err="1"/>
              <a:t>especially</a:t>
            </a:r>
            <a:r>
              <a:rPr lang="fr-FR" dirty="0"/>
              <a:t> if </a:t>
            </a:r>
            <a:r>
              <a:rPr lang="fr-FR" dirty="0" err="1"/>
              <a:t>we</a:t>
            </a:r>
            <a:r>
              <a:rPr lang="fr-FR" dirty="0"/>
              <a:t> </a:t>
            </a:r>
            <a:r>
              <a:rPr lang="fr-FR" dirty="0" err="1"/>
              <a:t>could</a:t>
            </a:r>
            <a:r>
              <a:rPr lang="fr-FR" dirty="0"/>
              <a:t> combine </a:t>
            </a:r>
            <a:r>
              <a:rPr lang="fr-FR" dirty="0" err="1"/>
              <a:t>our</a:t>
            </a:r>
            <a:r>
              <a:rPr lang="fr-FR" dirty="0"/>
              <a:t> </a:t>
            </a:r>
            <a:r>
              <a:rPr lang="fr-FR" dirty="0" err="1"/>
              <a:t>work</a:t>
            </a:r>
            <a:r>
              <a:rPr lang="fr-FR" dirty="0"/>
              <a:t> </a:t>
            </a:r>
            <a:r>
              <a:rPr lang="fr-FR" dirty="0" err="1"/>
              <a:t>with</a:t>
            </a:r>
            <a:r>
              <a:rPr lang="fr-FR" dirty="0"/>
              <a:t> </a:t>
            </a:r>
            <a:r>
              <a:rPr lang="fr-FR" dirty="0" err="1"/>
              <a:t>existing</a:t>
            </a:r>
            <a:r>
              <a:rPr lang="fr-FR" dirty="0"/>
              <a:t> </a:t>
            </a:r>
            <a:r>
              <a:rPr lang="fr-FR" dirty="0" err="1"/>
              <a:t>european</a:t>
            </a:r>
            <a:r>
              <a:rPr lang="fr-FR" dirty="0"/>
              <a:t> standard nomenclature, </a:t>
            </a:r>
            <a:r>
              <a:rPr lang="fr-FR" dirty="0" err="1"/>
              <a:t>like</a:t>
            </a:r>
            <a:r>
              <a:rPr lang="fr-FR" dirty="0"/>
              <a:t> ESCO.</a:t>
            </a:r>
          </a:p>
          <a:p>
            <a:endParaRPr lang="fr-FR" dirty="0"/>
          </a:p>
          <a:p>
            <a:r>
              <a:rPr lang="fr-FR" dirty="0" err="1"/>
              <a:t>We</a:t>
            </a:r>
            <a:r>
              <a:rPr lang="fr-FR" dirty="0"/>
              <a:t> </a:t>
            </a:r>
            <a:r>
              <a:rPr lang="fr-FR" dirty="0" err="1"/>
              <a:t>also</a:t>
            </a:r>
            <a:r>
              <a:rPr lang="fr-FR" dirty="0"/>
              <a:t> propose a </a:t>
            </a:r>
            <a:r>
              <a:rPr lang="fr-FR" dirty="0" err="1"/>
              <a:t>framework</a:t>
            </a:r>
            <a:r>
              <a:rPr lang="fr-FR" dirty="0"/>
              <a:t> for user </a:t>
            </a:r>
            <a:r>
              <a:rPr lang="fr-FR" dirty="0" err="1"/>
              <a:t>Representation</a:t>
            </a:r>
            <a:r>
              <a:rPr lang="fr-FR" dirty="0"/>
              <a:t>, </a:t>
            </a:r>
            <a:r>
              <a:rPr lang="fr-FR" dirty="0" err="1"/>
              <a:t>Resume</a:t>
            </a:r>
            <a:r>
              <a:rPr lang="fr-FR" dirty="0"/>
              <a:t>.</a:t>
            </a:r>
          </a:p>
          <a:p>
            <a:r>
              <a:rPr lang="fr-FR" dirty="0"/>
              <a:t>It uses the </a:t>
            </a:r>
            <a:r>
              <a:rPr lang="fr-FR" dirty="0" err="1"/>
              <a:t>natural</a:t>
            </a:r>
            <a:r>
              <a:rPr lang="fr-FR" dirty="0"/>
              <a:t> </a:t>
            </a:r>
            <a:r>
              <a:rPr lang="fr-FR" dirty="0" err="1"/>
              <a:t>language</a:t>
            </a:r>
            <a:r>
              <a:rPr lang="fr-FR" dirty="0"/>
              <a:t> </a:t>
            </a:r>
            <a:r>
              <a:rPr lang="fr-FR" dirty="0" err="1"/>
              <a:t>elements</a:t>
            </a:r>
            <a:r>
              <a:rPr lang="fr-FR" dirty="0"/>
              <a:t> of a user profile to </a:t>
            </a:r>
            <a:r>
              <a:rPr lang="fr-FR" dirty="0" err="1"/>
              <a:t>build</a:t>
            </a:r>
            <a:r>
              <a:rPr lang="fr-FR" dirty="0"/>
              <a:t> a user </a:t>
            </a:r>
            <a:r>
              <a:rPr lang="fr-FR" dirty="0" err="1"/>
              <a:t>representation</a:t>
            </a:r>
            <a:r>
              <a:rPr lang="fr-FR" dirty="0"/>
              <a:t>, and </a:t>
            </a:r>
            <a:r>
              <a:rPr lang="fr-FR" dirty="0" err="1"/>
              <a:t>then</a:t>
            </a:r>
            <a:r>
              <a:rPr lang="fr-FR" dirty="0"/>
              <a:t> uses the </a:t>
            </a:r>
            <a:r>
              <a:rPr lang="fr-FR" dirty="0" err="1"/>
              <a:t>remainder</a:t>
            </a:r>
            <a:r>
              <a:rPr lang="fr-FR" dirty="0"/>
              <a:t> of the profile to </a:t>
            </a:r>
            <a:r>
              <a:rPr lang="fr-FR" dirty="0" err="1"/>
              <a:t>evaluate</a:t>
            </a:r>
            <a:r>
              <a:rPr lang="fr-FR" dirty="0"/>
              <a:t> </a:t>
            </a:r>
            <a:r>
              <a:rPr lang="fr-FR" dirty="0" err="1"/>
              <a:t>it</a:t>
            </a:r>
            <a:r>
              <a:rPr lang="fr-FR" dirty="0"/>
              <a:t>. </a:t>
            </a:r>
          </a:p>
          <a:p>
            <a:endParaRPr lang="fr-FR" dirty="0"/>
          </a:p>
          <a:p>
            <a:r>
              <a:rPr lang="fr-FR" dirty="0"/>
              <a:t>The </a:t>
            </a:r>
            <a:r>
              <a:rPr lang="fr-FR" dirty="0" err="1"/>
              <a:t>different</a:t>
            </a:r>
            <a:r>
              <a:rPr lang="fr-FR" dirty="0"/>
              <a:t> </a:t>
            </a:r>
            <a:r>
              <a:rPr lang="fr-FR" dirty="0" err="1"/>
              <a:t>evaluation</a:t>
            </a:r>
            <a:r>
              <a:rPr lang="fr-FR" dirty="0"/>
              <a:t> </a:t>
            </a:r>
            <a:r>
              <a:rPr lang="fr-FR" dirty="0" err="1"/>
              <a:t>tasks</a:t>
            </a:r>
            <a:r>
              <a:rPr lang="fr-FR" dirty="0"/>
              <a:t>, </a:t>
            </a:r>
            <a:r>
              <a:rPr lang="fr-FR" dirty="0" err="1"/>
              <a:t>namely</a:t>
            </a:r>
            <a:r>
              <a:rPr lang="fr-FR" dirty="0"/>
              <a:t> the </a:t>
            </a:r>
            <a:r>
              <a:rPr lang="fr-FR" dirty="0" err="1"/>
              <a:t>text</a:t>
            </a:r>
            <a:r>
              <a:rPr lang="fr-FR" dirty="0"/>
              <a:t> </a:t>
            </a:r>
            <a:r>
              <a:rPr lang="fr-FR" dirty="0" err="1"/>
              <a:t>generation</a:t>
            </a:r>
            <a:r>
              <a:rPr lang="fr-FR" dirty="0"/>
              <a:t>, </a:t>
            </a:r>
            <a:r>
              <a:rPr lang="fr-FR" dirty="0" err="1"/>
              <a:t>provide</a:t>
            </a:r>
            <a:r>
              <a:rPr lang="fr-FR" dirty="0"/>
              <a:t> a range of </a:t>
            </a:r>
            <a:r>
              <a:rPr lang="fr-FR" dirty="0" err="1"/>
              <a:t>different</a:t>
            </a:r>
            <a:r>
              <a:rPr lang="fr-FR" dirty="0"/>
              <a:t> aspects to </a:t>
            </a:r>
            <a:r>
              <a:rPr lang="fr-FR" dirty="0" err="1"/>
              <a:t>evaluate</a:t>
            </a:r>
            <a:r>
              <a:rPr lang="fr-FR" dirty="0"/>
              <a:t> and </a:t>
            </a:r>
            <a:r>
              <a:rPr lang="fr-FR" dirty="0" err="1"/>
              <a:t>thus</a:t>
            </a:r>
            <a:r>
              <a:rPr lang="fr-FR" dirty="0"/>
              <a:t>, a more </a:t>
            </a:r>
            <a:r>
              <a:rPr lang="fr-FR" dirty="0" err="1"/>
              <a:t>comprehensive</a:t>
            </a:r>
            <a:r>
              <a:rPr lang="fr-FR" dirty="0"/>
              <a:t> </a:t>
            </a:r>
            <a:r>
              <a:rPr lang="fr-FR" dirty="0" err="1"/>
              <a:t>overview</a:t>
            </a:r>
            <a:r>
              <a:rPr lang="fr-FR" dirty="0"/>
              <a:t> of the </a:t>
            </a:r>
            <a:r>
              <a:rPr lang="fr-FR" dirty="0" err="1"/>
              <a:t>learned</a:t>
            </a:r>
            <a:r>
              <a:rPr lang="fr-FR" dirty="0"/>
              <a:t> </a:t>
            </a:r>
            <a:r>
              <a:rPr lang="fr-FR" dirty="0" err="1"/>
              <a:t>representation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laid the ground work for professional profile learning, by using the free text data in the profiles.</a:t>
            </a:r>
          </a:p>
          <a:p>
            <a:endParaRPr lang="en-US" dirty="0"/>
          </a:p>
          <a:p>
            <a:r>
              <a:rPr lang="en-US" dirty="0"/>
              <a:t>A way to improve our professional representation that comes to mind, is to take into account the fact that people may gain experience during their career, and that this experience impacts how their career evolves.</a:t>
            </a:r>
          </a:p>
          <a:p>
            <a:endParaRPr lang="en-US" dirty="0"/>
          </a:p>
          <a:p>
            <a:r>
              <a:rPr lang="en-US" dirty="0"/>
              <a:t>Incidentally, it seems reasonable to think that the industry that a person works in also impacts their career evolution. For instance, a 2012 survey from the French government reports that the turnover (that is to say, the number of people who changed companies in the year) in companies of services (companies from the </a:t>
            </a:r>
            <a:r>
              <a:rPr lang="en-US" dirty="0" err="1"/>
              <a:t>terciary</a:t>
            </a:r>
            <a:r>
              <a:rPr lang="en-US" dirty="0"/>
              <a:t> sector) is almost 3 times higher than the turnover in construction-oriented companies. </a:t>
            </a:r>
          </a:p>
          <a:p>
            <a:endParaRPr lang="en-US" dirty="0"/>
          </a:p>
          <a:p>
            <a:r>
              <a:rPr lang="en-US" dirty="0"/>
              <a:t>So, in this following section, we present intuitions and exploratory works that aim at modeling the expertise level and the industrial domain of a user at time t, so as to improve their professional representation, and thus, improve the quality of our predictions 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are incomplete in the sense that we did not achieve significant results for reasons that we explain before the conclusion.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the past section, we have </a:t>
            </a:r>
            <a:r>
              <a:rPr lang="en-US" dirty="0" err="1"/>
              <a:t>implictely</a:t>
            </a:r>
            <a:r>
              <a:rPr lang="en-US" dirty="0"/>
              <a:t> assumed that people evolved in their career uniformly with time, regardless of their industrial domain.</a:t>
            </a:r>
          </a:p>
          <a:p>
            <a:endParaRPr lang="en-US" dirty="0"/>
          </a:p>
          <a:p>
            <a:r>
              <a:rPr lang="en-US" dirty="0"/>
              <a:t>While this uniform hypothesis has the advantage of providing an ideal and easy-to-work-with scenario, one could argue that it is not very realistic and that it can potentially stand in the way of more precise and accurate predictions for the future.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people’s career do change with time, because they might want to change professional path, but also with their expertise level, as previously discussed by McAuley and </a:t>
            </a:r>
            <a:r>
              <a:rPr lang="en-US" dirty="0" err="1"/>
              <a:t>Leskovec</a:t>
            </a:r>
            <a:r>
              <a:rPr lang="en-US" dirty="0"/>
              <a:t>, who decidedly provided a lot of material for this thesis.</a:t>
            </a:r>
          </a:p>
          <a:p>
            <a:r>
              <a:rPr lang="en-US" dirty="0"/>
              <a:t> </a:t>
            </a:r>
          </a:p>
          <a:p>
            <a:r>
              <a:rPr lang="en-US" dirty="0"/>
              <a:t>On top of possibly changing their career goals as their expertise grows, people’s careers are also subject to their environment’s (or industry’s) own dynamic, as well as the person’s own personality.  As we mentioned earlier, the perspective of evolution and the turnover vary a lot from one industrial domain or another, and it seems reasonable to think that it can also vary from one person to another within the same industrial domain.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understand how the users change in order to best predict their future behavior, by explicitly modeling their expertise level and industrial domain.</a:t>
            </a:r>
          </a:p>
          <a:p>
            <a:endParaRPr lang="en-US" dirty="0"/>
          </a:p>
          <a:p>
            <a:r>
              <a:rPr lang="en-US" dirty="0"/>
              <a:t>Doing so on a few domains could allow for a transfer learning approach to new industries, which could namely be used to help a person reorient themselves </a:t>
            </a:r>
            <a:r>
              <a:rPr lang="en-US" dirty="0" err="1"/>
              <a:t>professionaly</a:t>
            </a:r>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2 approaches to this problem, one called Job Attribute Rewriting, based on a back-translation mechanism, and a second one, Latent Space structuring, based on Variational Auto Encoders.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both those approaches share the same goal, they differ in the fact that the first one proposes a sort of disentanglement of the industry and expertise attribute, while the second one proposes a structuration of the latent space according to those attributes.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into the Job Attribute Rewriting.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978700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idea of this model stems from the fact that people in different industries have different career evolutions, and that their level of expertise will </a:t>
            </a:r>
            <a:r>
              <a:rPr lang="en-US" sz="1200" dirty="0"/>
              <a:t>change and influence their career.</a:t>
            </a:r>
          </a:p>
          <a:p>
            <a:r>
              <a:rPr lang="en-US" sz="1200" dirty="0"/>
              <a:t>Typically, a person that starts a job and gains expertise in their field is more likely to gain a promotion than someone who does not acquire any expertise.</a:t>
            </a:r>
          </a:p>
          <a:p>
            <a:endParaRPr lang="en-US" sz="1200" dirty="0"/>
          </a:p>
          <a:p>
            <a:r>
              <a:rPr lang="en-US" dirty="0"/>
              <a:t>Note that, similarly to McAuley and </a:t>
            </a:r>
            <a:r>
              <a:rPr lang="en-US" dirty="0" err="1"/>
              <a:t>Leskovec</a:t>
            </a:r>
            <a:r>
              <a:rPr lang="en-US" dirty="0"/>
              <a:t>, we assume that the expertise of a person cannot decrease with time (we will refer to it as the monotonic assumption). </a:t>
            </a:r>
          </a:p>
          <a:p>
            <a:r>
              <a:rPr lang="en-US" dirty="0"/>
              <a:t>It can however never increase, for instance in the case of a person who only has student-like type of professional experiences. It doesn’t mean they didn’t learn anything, just that their knowledge is not really translatable to a particular industry and thus seldom translates into a promotion, or a more advanced position.</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4278937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With that in mind, the goal of the Job Attribute Rewriting architecture is to learn to disentangle the industry from the expertise level of a given job, in order to learn what really pertains to the user in their career’s dynamic.</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architecture is based on two blocks: a denoising auto-encoder, and a back translator, as introduced by </a:t>
            </a:r>
            <a:r>
              <a:rPr lang="en-US" dirty="0" err="1"/>
              <a:t>Sennrich</a:t>
            </a:r>
            <a:r>
              <a:rPr lang="en-US" dirty="0"/>
              <a:t> et al in 2015.</a:t>
            </a:r>
          </a:p>
          <a:p>
            <a:endParaRPr lang="en-US" dirty="0"/>
          </a:p>
          <a:p>
            <a:r>
              <a:rPr lang="en-US" dirty="0"/>
              <a:t>In this schema, the term “job” refers to a professional experience, and the “y” corresponds to an attribute, either the expertise level or the industry associated with the job.</a:t>
            </a:r>
          </a:p>
          <a:p>
            <a:endParaRPr lang="en-US" dirty="0"/>
          </a:p>
          <a:p>
            <a:r>
              <a:rPr lang="en-US" dirty="0"/>
              <a:t>At training time, the denoising autoencoder, or DAE is trained to output the original job from a corrupted version. </a:t>
            </a:r>
          </a:p>
          <a:p>
            <a:r>
              <a:rPr lang="en-US" dirty="0"/>
              <a:t>In parallel, the back translator is trained to sequentially rewrite the original job j according to a new attribute </a:t>
            </a:r>
            <a:r>
              <a:rPr lang="en-US" dirty="0" err="1"/>
              <a:t>y_tilde</a:t>
            </a:r>
            <a:r>
              <a:rPr lang="en-US" dirty="0"/>
              <a:t> into </a:t>
            </a:r>
            <a:r>
              <a:rPr lang="en-US" dirty="0" err="1"/>
              <a:t>job_tilde</a:t>
            </a:r>
            <a:r>
              <a:rPr lang="en-US" dirty="0"/>
              <a:t>, and finally, to rewrite </a:t>
            </a:r>
            <a:r>
              <a:rPr lang="en-US" dirty="0" err="1"/>
              <a:t>job_tilde</a:t>
            </a:r>
            <a:r>
              <a:rPr lang="en-US" dirty="0"/>
              <a:t> according to the original attribute y into the original job.</a:t>
            </a:r>
          </a:p>
          <a:p>
            <a:endParaRPr lang="en-US" dirty="0"/>
          </a:p>
          <a:p>
            <a:r>
              <a:rPr lang="en-US" dirty="0"/>
              <a:t>Both those modules actually have the same weights, which means that this training procedure learns to rewrite a job given a certain attribute while ensuring that the latent representations do not collapse.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One this model is trained, we can rewrite any job with another attribute, be it expertise level or industry. </a:t>
            </a:r>
          </a:p>
          <a:p>
            <a:endParaRPr lang="en-US" dirty="0"/>
          </a:p>
          <a:p>
            <a:r>
              <a:rPr lang="en-US" dirty="0"/>
              <a:t>Now, the architecture we propose is directly inspired from </a:t>
            </a:r>
            <a:r>
              <a:rPr lang="en-US" dirty="0" err="1"/>
              <a:t>Lample</a:t>
            </a:r>
            <a:r>
              <a:rPr lang="en-US" dirty="0"/>
              <a:t> et al. 2019, who propose a way to handle several attributes at the same time by embedding and averaging them.</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1974614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is a more complete illustration of the architecture, which depicts the role played by both the encoder and the decoder in both the denoising part and the back translation part.</a:t>
            </a:r>
          </a:p>
          <a:p>
            <a:endParaRPr lang="en-US" dirty="0"/>
          </a:p>
          <a:p>
            <a:r>
              <a:rPr lang="en-US" dirty="0"/>
              <a:t>You’ll notice that the attribute “y” is now denoted “</a:t>
            </a:r>
            <a:r>
              <a:rPr lang="en-US" dirty="0" err="1"/>
              <a:t>z_y</a:t>
            </a:r>
            <a:r>
              <a:rPr lang="en-US" dirty="0"/>
              <a:t>” because it is embedded and their representations change with backpropagation. </a:t>
            </a:r>
          </a:p>
          <a:p>
            <a:endParaRPr lang="en-US" dirty="0"/>
          </a:p>
          <a:p>
            <a:r>
              <a:rPr lang="en-US" dirty="0"/>
              <a:t>The model is thus trained by optimizing a mixture of </a:t>
            </a:r>
            <a:r>
              <a:rPr lang="en-US" dirty="0" err="1"/>
              <a:t>CrossEntropy</a:t>
            </a:r>
            <a:r>
              <a:rPr lang="en-US" dirty="0"/>
              <a:t> Losses, one regarding the denoising part, and the other, the back translation part.</a:t>
            </a:r>
          </a:p>
          <a:p>
            <a:endParaRPr lang="en-US" dirty="0"/>
          </a:p>
          <a:p>
            <a:r>
              <a:rPr lang="en-US" dirty="0"/>
              <a:t>Evaluation of this model is however not trivial, as it never is trivial to evaluate generated text. </a:t>
            </a:r>
            <a:r>
              <a:rPr lang="en-US" dirty="0" err="1"/>
              <a:t>Lample</a:t>
            </a:r>
            <a:r>
              <a:rPr lang="en-US" dirty="0"/>
              <a:t> et al. propose to combine a classification metric to check if the intended attribute can be retrieved from the generated job, as well as a BLEU to measure the how much of the original job was kept, and finally, a perplexity score as a measure of the generated text’s fluency.</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8570615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once this model is trained, we could rewrite any job with a different attribute value.</a:t>
            </a:r>
          </a:p>
          <a:p>
            <a:endParaRPr lang="en-US" dirty="0"/>
          </a:p>
          <a:p>
            <a:r>
              <a:rPr lang="en-US" dirty="0"/>
              <a:t>For instance, if we changed the level of expertise of a person’s last job, it would be a prediction of their next promotion.</a:t>
            </a:r>
          </a:p>
          <a:p>
            <a:r>
              <a:rPr lang="en-US" dirty="0"/>
              <a:t>On the other hand, if we were to change the industry attribute of a person’s whole career, it could give us hints as to what pertains to the user and what pertains to the industry in this person’s career evolution.</a:t>
            </a:r>
          </a:p>
          <a:p>
            <a:endParaRPr lang="en-US" dirty="0"/>
          </a:p>
          <a:p>
            <a:pPr marL="0" indent="0">
              <a:lnSpc>
                <a:spcPct val="200000"/>
              </a:lnSpc>
              <a:buFont typeface="Police système Courant"/>
              <a:buNone/>
            </a:pPr>
            <a:r>
              <a:rPr lang="en-US" dirty="0"/>
              <a:t>In conclusion, this approach provides a good method </a:t>
            </a:r>
            <a:r>
              <a:rPr lang="en-US" sz="1200" dirty="0">
                <a:solidFill>
                  <a:schemeClr val="tx2"/>
                </a:solidFill>
              </a:rPr>
              <a:t>for next job prediction, as well as isolating people's individual dynamic.</a:t>
            </a:r>
          </a:p>
          <a:p>
            <a:pPr marL="0" indent="0">
              <a:lnSpc>
                <a:spcPct val="200000"/>
              </a:lnSpc>
              <a:buFont typeface="Police système Courant"/>
              <a:buNone/>
            </a:pPr>
            <a:r>
              <a:rPr lang="en-US" sz="1200" dirty="0">
                <a:solidFill>
                  <a:schemeClr val="tx2"/>
                </a:solidFill>
              </a:rPr>
              <a:t>What it does however is an attribute rewriting rather than a disentanglement, which means that we cannot directly get a clear career dynamic for a person independently from an industrial domain.</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by the next architecture: the latent space structuring.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0995708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Another approach to user dynamic modeling we considered is to structure the latent space in which the professional experiences live, in order to learn a trajectory model.</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313304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solidFill>
                  <a:schemeClr val="tx2"/>
                </a:solidFill>
              </a:rPr>
              <a:t>Going from the idea that career progression varies from one industry to another, our intuition is that enforcing this separation will improve the latent space quality and ease the learning of users’ trajectories.</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This structuration of the latent space will happen on two levels. The higher level of structuration will be the industry, so, typically, all information technology jobs would be in the same region of the space, separated from, for instance, the cooking jobs. </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The second level of structuration would be internal to the </a:t>
            </a:r>
            <a:r>
              <a:rPr lang="en-US" dirty="0" err="1">
                <a:solidFill>
                  <a:schemeClr val="tx2"/>
                </a:solidFill>
              </a:rPr>
              <a:t>industriral</a:t>
            </a:r>
            <a:r>
              <a:rPr lang="en-US" dirty="0">
                <a:solidFill>
                  <a:schemeClr val="tx2"/>
                </a:solidFill>
              </a:rPr>
              <a:t> domain and would represent the level of expertise within a given field. </a:t>
            </a:r>
          </a:p>
          <a:p>
            <a:pPr marL="0" indent="0">
              <a:buFont typeface="Arial" panose="020B0604020202020204" pitchFamily="34" charset="0"/>
              <a:buNone/>
            </a:pPr>
            <a:r>
              <a:rPr lang="en-US" dirty="0">
                <a:solidFill>
                  <a:schemeClr val="tx2"/>
                </a:solidFill>
              </a:rPr>
              <a:t>So entry level jobs that require no expertise, labelled “e0” on the schema, will be close to one another, while the higher positions will be in another region of space.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model would be trained by feeding the encoder the embeddings of the current job, </a:t>
            </a:r>
            <a:r>
              <a:rPr lang="en-US" dirty="0" err="1"/>
              <a:t>z_job_i</a:t>
            </a:r>
            <a:r>
              <a:rPr lang="en-US" dirty="0"/>
              <a:t> as well as the associated industry </a:t>
            </a:r>
            <a:r>
              <a:rPr lang="en-US" dirty="0" err="1"/>
              <a:t>z_ind_i</a:t>
            </a:r>
            <a:r>
              <a:rPr lang="en-US" dirty="0"/>
              <a:t> and expertise </a:t>
            </a:r>
            <a:r>
              <a:rPr lang="en-US" dirty="0" err="1"/>
              <a:t>z_e_i</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encoder then projects the concatenation of the input into the latent space in point  </a:t>
            </a:r>
            <a:r>
              <a:rPr lang="en-US" dirty="0" err="1"/>
              <a:t>h_job_i</a:t>
            </a:r>
            <a:r>
              <a:rPr lang="en-US"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decoder will learn to reconstruct the input job’s embedding </a:t>
            </a:r>
            <a:r>
              <a:rPr lang="en-US" dirty="0" err="1"/>
              <a:t>z_job_i_hat</a:t>
            </a:r>
            <a:r>
              <a:rPr lang="en-US" dirty="0"/>
              <a:t> from a point  </a:t>
            </a:r>
            <a:r>
              <a:rPr lang="en-US" dirty="0" err="1"/>
              <a:t>h_job_i_hat</a:t>
            </a:r>
            <a:r>
              <a:rPr lang="en-US" dirty="0"/>
              <a:t> sampled in the same region of the latent space as </a:t>
            </a:r>
            <a:r>
              <a:rPr lang="en-US" dirty="0" err="1"/>
              <a:t>h_job_i</a:t>
            </a:r>
            <a:r>
              <a:rPr lang="en-US" dirty="0"/>
              <a:t> thanks to the </a:t>
            </a:r>
            <a:r>
              <a:rPr lang="fr-FR" sz="1200" b="0" kern="1200" dirty="0" err="1">
                <a:solidFill>
                  <a:schemeClr val="tx1"/>
                </a:solidFill>
                <a:effectLst/>
                <a:latin typeface="+mn-lt"/>
                <a:ea typeface="+mn-ea"/>
                <a:cs typeface="+mn-cs"/>
              </a:rPr>
              <a:t>reparametrizing</a:t>
            </a:r>
            <a:r>
              <a:rPr lang="en-US" sz="1200" b="0" kern="1200" dirty="0">
                <a:solidFill>
                  <a:schemeClr val="tx1"/>
                </a:solidFill>
                <a:effectLst/>
                <a:latin typeface="+mn-lt"/>
                <a:ea typeface="+mn-ea"/>
                <a:cs typeface="+mn-cs"/>
              </a:rPr>
              <a:t> trick.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encoder-</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couple </a:t>
            </a:r>
            <a:r>
              <a:rPr lang="fr-FR" sz="1200" b="0" kern="1200" dirty="0" err="1">
                <a:solidFill>
                  <a:schemeClr val="tx1"/>
                </a:solidFill>
                <a:effectLst/>
                <a:latin typeface="+mn-lt"/>
                <a:ea typeface="+mn-ea"/>
                <a:cs typeface="+mn-cs"/>
              </a:rPr>
              <a:t>will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optimizing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classical</a:t>
            </a:r>
            <a:r>
              <a:rPr lang="fr-FR" sz="1200" b="0" kern="1200" dirty="0">
                <a:solidFill>
                  <a:schemeClr val="tx1"/>
                </a:solidFill>
                <a:effectLst/>
                <a:latin typeface="+mn-lt"/>
                <a:ea typeface="+mn-ea"/>
                <a:cs typeface="+mn-cs"/>
              </a:rPr>
              <a:t> VAE Evidence </a:t>
            </a:r>
            <a:r>
              <a:rPr lang="fr-FR" sz="1200" b="0" kern="1200" dirty="0" err="1">
                <a:solidFill>
                  <a:schemeClr val="tx1"/>
                </a:solidFill>
                <a:effectLst/>
                <a:latin typeface="+mn-lt"/>
                <a:ea typeface="+mn-ea"/>
                <a:cs typeface="+mn-cs"/>
              </a:rPr>
              <a:t>Lower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Bound</a:t>
            </a:r>
            <a:r>
              <a:rPr lang="fr-FR" sz="1200" b="0" kern="1200" dirty="0">
                <a:solidFill>
                  <a:schemeClr val="tx1"/>
                </a:solidFill>
                <a:effectLst/>
                <a:latin typeface="+mn-lt"/>
                <a:ea typeface="+mn-ea"/>
                <a:cs typeface="+mn-cs"/>
              </a:rPr>
              <a:t> Objective, </a:t>
            </a:r>
            <a:r>
              <a:rPr lang="fr-FR" sz="1200" b="0" kern="1200" dirty="0" err="1">
                <a:solidFill>
                  <a:schemeClr val="tx1"/>
                </a:solidFill>
                <a:effectLst/>
                <a:latin typeface="+mn-lt"/>
                <a:ea typeface="+mn-ea"/>
                <a:cs typeface="+mn-cs"/>
              </a:rPr>
              <a:t>combining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Negative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LogLikelihood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to a </a:t>
            </a:r>
            <a:r>
              <a:rPr lang="fr-FR" sz="1200" b="0" kern="1200" dirty="0" err="1">
                <a:solidFill>
                  <a:schemeClr val="tx1"/>
                </a:solidFill>
                <a:effectLst/>
                <a:latin typeface="+mn-lt"/>
                <a:ea typeface="+mn-ea"/>
                <a:cs typeface="+mn-cs"/>
              </a:rPr>
              <a:t>Kullback</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Leibler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respectively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accounting</a:t>
            </a:r>
            <a:r>
              <a:rPr lang="fr-FR" sz="1200" b="0" kern="1200" dirty="0">
                <a:solidFill>
                  <a:schemeClr val="tx1"/>
                </a:solidFill>
                <a:effectLst/>
                <a:latin typeface="+mn-lt"/>
                <a:ea typeface="+mn-ea"/>
                <a:cs typeface="+mn-cs"/>
              </a:rPr>
              <a:t> for the </a:t>
            </a:r>
            <a:r>
              <a:rPr lang="fr-FR" sz="1200" b="0" kern="1200" dirty="0" err="1">
                <a:solidFill>
                  <a:schemeClr val="tx1"/>
                </a:solidFill>
                <a:effectLst/>
                <a:latin typeface="+mn-lt"/>
                <a:ea typeface="+mn-ea"/>
                <a:cs typeface="+mn-cs"/>
              </a:rPr>
              <a:t>quality</a:t>
            </a:r>
            <a:r>
              <a:rPr lang="fr-FR" sz="1200" b="0" kern="1200" dirty="0">
                <a:solidFill>
                  <a:schemeClr val="tx1"/>
                </a:solidFill>
                <a:effectLst/>
                <a:latin typeface="+mn-lt"/>
                <a:ea typeface="+mn-ea"/>
                <a:cs typeface="+mn-cs"/>
              </a:rPr>
              <a:t> of the input reconstruction and for the </a:t>
            </a:r>
            <a:r>
              <a:rPr lang="fr-FR" sz="1200" b="0" kern="1200" dirty="0" err="1">
                <a:solidFill>
                  <a:schemeClr val="tx1"/>
                </a:solidFill>
                <a:effectLst/>
                <a:latin typeface="+mn-lt"/>
                <a:ea typeface="+mn-ea"/>
                <a:cs typeface="+mn-cs"/>
              </a:rPr>
              <a:t>resemblance</a:t>
            </a:r>
            <a:r>
              <a:rPr lang="fr-FR" sz="1200" b="0" kern="1200" dirty="0">
                <a:solidFill>
                  <a:schemeClr val="tx1"/>
                </a:solidFill>
                <a:effectLst/>
                <a:latin typeface="+mn-lt"/>
                <a:ea typeface="+mn-ea"/>
                <a:cs typeface="+mn-cs"/>
              </a:rPr>
              <a:t> of the distribution </a:t>
            </a:r>
            <a:r>
              <a:rPr lang="fr-FR" sz="1200" b="0" kern="1200" dirty="0" err="1">
                <a:solidFill>
                  <a:schemeClr val="tx1"/>
                </a:solidFill>
                <a:effectLst/>
                <a:latin typeface="+mn-lt"/>
                <a:ea typeface="+mn-ea"/>
                <a:cs typeface="+mn-cs"/>
              </a:rPr>
              <a:t>between</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space’s</a:t>
            </a:r>
            <a:r>
              <a:rPr lang="fr-FR" sz="1200" b="0" kern="1200" dirty="0">
                <a:solidFill>
                  <a:schemeClr val="tx1"/>
                </a:solidFill>
                <a:effectLst/>
                <a:latin typeface="+mn-lt"/>
                <a:ea typeface="+mn-ea"/>
                <a:cs typeface="+mn-cs"/>
              </a:rPr>
              <a:t> points and the distribution of the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Once the </a:t>
            </a:r>
            <a:r>
              <a:rPr lang="fr-FR" sz="1200" b="0" kern="1200" dirty="0" err="1">
                <a:solidFill>
                  <a:schemeClr val="tx1"/>
                </a:solidFill>
                <a:effectLst/>
                <a:latin typeface="+mn-lt"/>
                <a:ea typeface="+mn-ea"/>
                <a:cs typeface="+mn-cs"/>
              </a:rPr>
              <a:t>Conditional</a:t>
            </a:r>
            <a:r>
              <a:rPr lang="fr-FR" sz="1200" b="0" kern="1200" dirty="0">
                <a:solidFill>
                  <a:schemeClr val="tx1"/>
                </a:solidFill>
                <a:effectLst/>
                <a:latin typeface="+mn-lt"/>
                <a:ea typeface="+mn-ea"/>
                <a:cs typeface="+mn-cs"/>
              </a:rPr>
              <a:t> VAE has </a:t>
            </a:r>
            <a:r>
              <a:rPr lang="fr-FR" sz="1200" b="0" kern="1200" dirty="0" err="1">
                <a:solidFill>
                  <a:schemeClr val="tx1"/>
                </a:solidFill>
                <a:effectLst/>
                <a:latin typeface="+mn-lt"/>
                <a:ea typeface="+mn-ea"/>
                <a:cs typeface="+mn-cs"/>
              </a:rPr>
              <a:t>converged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would</a:t>
            </a:r>
            <a:r>
              <a:rPr lang="fr-FR" sz="1200" b="0" kern="1200" dirty="0">
                <a:solidFill>
                  <a:schemeClr val="tx1"/>
                </a:solidFill>
                <a:effectLst/>
                <a:latin typeface="+mn-lt"/>
                <a:ea typeface="+mn-ea"/>
                <a:cs typeface="+mn-cs"/>
              </a:rPr>
              <a:t> train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to output the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sequence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corrresponding</a:t>
            </a:r>
            <a:r>
              <a:rPr lang="fr-FR" sz="1200" b="0" kern="1200" dirty="0">
                <a:solidFill>
                  <a:schemeClr val="tx1"/>
                </a:solidFill>
                <a:effectLst/>
                <a:latin typeface="+mn-lt"/>
                <a:ea typeface="+mn-ea"/>
                <a:cs typeface="+mn-cs"/>
              </a:rPr>
              <a:t> to the input job </a:t>
            </a:r>
            <a:r>
              <a:rPr lang="fr-FR" sz="1200" b="0" kern="1200" dirty="0" err="1">
                <a:solidFill>
                  <a:schemeClr val="tx1"/>
                </a:solidFill>
                <a:effectLst/>
                <a:latin typeface="+mn-lt"/>
                <a:ea typeface="+mn-ea"/>
                <a:cs typeface="+mn-cs"/>
              </a:rPr>
              <a:t>job_i</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a:t>
            </a:r>
            <a:r>
              <a:rPr lang="fr-FR" sz="1200" b="0" kern="1200" dirty="0">
                <a:solidFill>
                  <a:schemeClr val="tx1"/>
                </a:solidFill>
                <a:effectLst/>
                <a:latin typeface="+mn-lt"/>
                <a:ea typeface="+mn-ea"/>
                <a:cs typeface="+mn-cs"/>
              </a:rPr>
              <a:t> point </a:t>
            </a:r>
            <a:r>
              <a:rPr lang="fr-FR" sz="1200" b="0" kern="1200" dirty="0" err="1">
                <a:solidFill>
                  <a:schemeClr val="tx1"/>
                </a:solidFill>
                <a:effectLst/>
                <a:latin typeface="+mn-lt"/>
                <a:ea typeface="+mn-ea"/>
                <a:cs typeface="+mn-cs"/>
              </a:rPr>
              <a:t>h_job_i</a:t>
            </a:r>
            <a:r>
              <a:rPr lang="fr-FR" sz="1200" b="0" kern="1200" dirty="0">
                <a:solidFill>
                  <a:schemeClr val="tx1"/>
                </a:solidFill>
                <a:effectLst/>
                <a:latin typeface="+mn-lt"/>
                <a:ea typeface="+mn-ea"/>
                <a:cs typeface="+mn-cs"/>
              </a:rPr>
              <a:t>. This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necessary</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understandable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userq</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trajectories</a:t>
            </a:r>
            <a:r>
              <a:rPr lang="fr-FR" sz="1200" b="0" kern="1200" dirty="0">
                <a:solidFill>
                  <a:schemeClr val="tx1"/>
                </a:solidFill>
                <a:effectLst/>
                <a:latin typeface="+mn-lt"/>
                <a:ea typeface="+mn-ea"/>
                <a:cs typeface="+mn-cs"/>
              </a:rPr>
              <a:t> in the </a:t>
            </a:r>
            <a:r>
              <a:rPr lang="fr-FR" sz="1200" b="0" kern="1200" dirty="0" err="1">
                <a:solidFill>
                  <a:schemeClr val="tx1"/>
                </a:solidFill>
                <a:effectLst/>
                <a:latin typeface="+mn-lt"/>
                <a:ea typeface="+mn-ea"/>
                <a:cs typeface="+mn-cs"/>
              </a:rPr>
              <a:t>form</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generatex</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5902048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intuition is that once the latent space is adequately structured, we could train a model that would learn how to model a translation, or trajectory from one point in the space to another. </a:t>
            </a:r>
          </a:p>
          <a:p>
            <a:endParaRPr lang="en-US" dirty="0"/>
          </a:p>
          <a:p>
            <a:r>
              <a:rPr lang="en-US" dirty="0"/>
              <a:t>Coupled to the word decoder we presented in the previous slide, this trajectory model would give an explicit career for a person. </a:t>
            </a:r>
          </a:p>
          <a:p>
            <a:endParaRPr lang="en-US" dirty="0"/>
          </a:p>
          <a:p>
            <a:r>
              <a:rPr lang="en-US" dirty="0"/>
              <a:t>Such a setup could also allow us to conduct qualitative analysis on the impact of a first job rather than another on a person’s career, as well as on the different dynamics between industries.</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2894414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conclude this section, the two models we presented, job attribute rewriting and latent space structuring, are interesting leads on User Dynamic Modeling but they remain unfinished for several reasons.</a:t>
            </a:r>
          </a:p>
          <a:p>
            <a:endParaRPr lang="en-US" dirty="0"/>
          </a:p>
          <a:p>
            <a:r>
              <a:rPr lang="en-US" dirty="0"/>
              <a:t>First of all, as we previously said, the profiles we have are very noisy and unstructured, which makes them hard to properly encode and decode.</a:t>
            </a:r>
          </a:p>
          <a:p>
            <a:r>
              <a:rPr lang="en-US" dirty="0"/>
              <a:t>More critically, we have no direct supervision on the expertise level associated with a professional experience. We tried some trivial expertise labeling techniques like k-means clustering and linearly labelling the jobs of a career but they proved inconclusive, which of course dramatically hinders our chances at more complex dynamic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Incidentally, the pre-processing we applied to our profiles significantly reduced the size of our datasets, because </a:t>
            </a:r>
            <a:r>
              <a:rPr lang="fr-FR" dirty="0"/>
              <a:t>in </a:t>
            </a:r>
            <a:r>
              <a:rPr lang="fr-FR" sz="1200" b="0" kern="1200" dirty="0" err="1">
                <a:solidFill>
                  <a:schemeClr val="tx1"/>
                </a:solidFill>
                <a:effectLst/>
                <a:latin typeface="+mn-lt"/>
                <a:ea typeface="+mn-ea"/>
                <a:cs typeface="+mn-cs"/>
              </a:rPr>
              <a:t>order</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validate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hypotheses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needed</a:t>
            </a:r>
            <a:r>
              <a:rPr lang="fr-FR" sz="1200" b="0" kern="1200" dirty="0">
                <a:solidFill>
                  <a:schemeClr val="tx1"/>
                </a:solidFill>
                <a:effectLst/>
                <a:latin typeface="+mn-lt"/>
                <a:ea typeface="+mn-ea"/>
                <a:cs typeface="+mn-cs"/>
              </a:rPr>
              <a:t> profiles </a:t>
            </a:r>
            <a:r>
              <a:rPr lang="fr-FR" sz="1200" b="0" kern="1200" dirty="0" err="1">
                <a:solidFill>
                  <a:schemeClr val="tx1"/>
                </a:solidFill>
                <a:effectLst/>
                <a:latin typeface="+mn-lt"/>
                <a:ea typeface="+mn-ea"/>
                <a:cs typeface="+mn-cs"/>
              </a:rPr>
              <a:t>with</a:t>
            </a:r>
            <a:r>
              <a:rPr lang="fr-FR" sz="1200" b="0" kern="1200" dirty="0">
                <a:solidFill>
                  <a:schemeClr val="tx1"/>
                </a:solidFill>
                <a:effectLst/>
                <a:latin typeface="+mn-lt"/>
                <a:ea typeface="+mn-ea"/>
                <a:cs typeface="+mn-cs"/>
              </a:rPr>
              <a:t> at least 3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above</a:t>
            </a:r>
            <a:r>
              <a:rPr lang="fr-FR" sz="1200" b="0" kern="1200" dirty="0">
                <a:solidFill>
                  <a:schemeClr val="tx1"/>
                </a:solidFill>
                <a:effectLst/>
                <a:latin typeface="+mn-lt"/>
                <a:ea typeface="+mn-ea"/>
                <a:cs typeface="+mn-cs"/>
              </a:rPr>
              <a:t> a minimum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count, </a:t>
            </a:r>
            <a:r>
              <a:rPr lang="fr-FR" sz="1200" b="0" kern="1200" dirty="0" err="1">
                <a:solidFill>
                  <a:schemeClr val="tx1"/>
                </a:solidFill>
                <a:effectLst/>
                <a:latin typeface="+mn-lt"/>
                <a:ea typeface="+mn-ea"/>
                <a:cs typeface="+mn-cs"/>
              </a:rPr>
              <a:t>written</a:t>
            </a:r>
            <a:r>
              <a:rPr lang="fr-FR" sz="1200" b="0" kern="1200" dirty="0">
                <a:solidFill>
                  <a:schemeClr val="tx1"/>
                </a:solidFill>
                <a:effectLst/>
                <a:latin typeface="+mn-lt"/>
                <a:ea typeface="+mn-ea"/>
                <a:cs typeface="+mn-cs"/>
              </a:rPr>
              <a:t> in French, </a:t>
            </a:r>
            <a:r>
              <a:rPr lang="fr-FR" sz="1200" b="0" kern="1200" dirty="0" err="1">
                <a:solidFill>
                  <a:schemeClr val="tx1"/>
                </a:solidFill>
                <a:effectLst/>
                <a:latin typeface="+mn-lt"/>
                <a:ea typeface="+mn-ea"/>
                <a:cs typeface="+mn-cs"/>
              </a:rPr>
              <a:t>with</a:t>
            </a:r>
            <a:r>
              <a:rPr lang="fr-FR" sz="1200" b="0" kern="1200" dirty="0">
                <a:solidFill>
                  <a:schemeClr val="tx1"/>
                </a:solidFill>
                <a:effectLst/>
                <a:latin typeface="+mn-lt"/>
                <a:ea typeface="+mn-ea"/>
                <a:cs typeface="+mn-cs"/>
              </a:rPr>
              <a:t> consistent job durations (a lot of profiles </a:t>
            </a:r>
            <a:r>
              <a:rPr lang="fr-FR" sz="1200" b="0" kern="1200" dirty="0" err="1">
                <a:solidFill>
                  <a:schemeClr val="tx1"/>
                </a:solidFill>
                <a:effectLst/>
                <a:latin typeface="+mn-lt"/>
                <a:ea typeface="+mn-ea"/>
                <a:cs typeface="+mn-cs"/>
              </a:rPr>
              <a:t>had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either</a:t>
            </a:r>
            <a:r>
              <a:rPr lang="fr-FR" sz="1200" b="0" kern="1200" dirty="0">
                <a:solidFill>
                  <a:schemeClr val="tx1"/>
                </a:solidFill>
                <a:effectLst/>
                <a:latin typeface="+mn-lt"/>
                <a:ea typeface="+mn-ea"/>
                <a:cs typeface="+mn-cs"/>
              </a:rPr>
              <a:t> no or </a:t>
            </a:r>
            <a:r>
              <a:rPr lang="fr-FR" sz="1200" b="0" kern="1200" dirty="0" err="1">
                <a:solidFill>
                  <a:schemeClr val="tx1"/>
                </a:solidFill>
                <a:effectLst/>
                <a:latin typeface="+mn-lt"/>
                <a:ea typeface="+mn-ea"/>
                <a:cs typeface="+mn-cs"/>
              </a:rPr>
              <a:t>erroneous</a:t>
            </a:r>
            <a:r>
              <a:rPr lang="fr-FR" sz="1200" b="0" kern="1200" dirty="0">
                <a:solidFill>
                  <a:schemeClr val="tx1"/>
                </a:solidFill>
                <a:effectLst/>
                <a:latin typeface="+mn-lt"/>
                <a:ea typeface="+mn-ea"/>
                <a:cs typeface="+mn-cs"/>
              </a:rPr>
              <a:t> job duration </a:t>
            </a:r>
            <a:r>
              <a:rPr lang="fr-FR" sz="1200" b="0" kern="1200" dirty="0" err="1">
                <a:solidFill>
                  <a:schemeClr val="tx1"/>
                </a:solidFill>
                <a:effectLst/>
                <a:latin typeface="+mn-lt"/>
                <a:ea typeface="+mn-ea"/>
                <a:cs typeface="+mn-cs"/>
              </a:rPr>
              <a:t>filled</a:t>
            </a:r>
            <a:r>
              <a:rPr lang="fr-FR" sz="1200" b="0" kern="1200" dirty="0">
                <a:solidFill>
                  <a:schemeClr val="tx1"/>
                </a:solidFill>
                <a:effectLst/>
                <a:latin typeface="+mn-lt"/>
                <a:ea typeface="+mn-ea"/>
                <a:cs typeface="+mn-cs"/>
              </a:rPr>
              <a:t> out). </a:t>
            </a:r>
            <a:r>
              <a:rPr lang="fr-FR" sz="1200" b="0" kern="1200" dirty="0" err="1">
                <a:solidFill>
                  <a:schemeClr val="tx1"/>
                </a:solidFill>
                <a:effectLst/>
                <a:latin typeface="+mn-lt"/>
                <a:ea typeface="+mn-ea"/>
                <a:cs typeface="+mn-cs"/>
              </a:rPr>
              <a:t>While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various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attempts</a:t>
            </a:r>
            <a:r>
              <a:rPr lang="fr-FR" sz="1200" b="0" kern="1200" dirty="0">
                <a:solidFill>
                  <a:schemeClr val="tx1"/>
                </a:solidFill>
                <a:effectLst/>
                <a:latin typeface="+mn-lt"/>
                <a:ea typeface="+mn-ea"/>
                <a:cs typeface="+mn-cs"/>
              </a:rPr>
              <a:t> to balance the </a:t>
            </a:r>
            <a:r>
              <a:rPr lang="fr-FR" sz="1200" b="0" kern="1200" dirty="0" err="1">
                <a:solidFill>
                  <a:schemeClr val="tx1"/>
                </a:solidFill>
                <a:effectLst/>
                <a:latin typeface="+mn-lt"/>
                <a:ea typeface="+mn-ea"/>
                <a:cs typeface="+mn-cs"/>
              </a:rPr>
              <a:t>pre-requisite</a:t>
            </a:r>
            <a:r>
              <a:rPr lang="fr-FR" sz="1200" b="0" kern="1200" dirty="0">
                <a:solidFill>
                  <a:schemeClr val="tx1"/>
                </a:solidFill>
                <a:effectLst/>
                <a:latin typeface="+mn-lt"/>
                <a:ea typeface="+mn-ea"/>
                <a:cs typeface="+mn-cs"/>
              </a:rPr>
              <a:t> have been </a:t>
            </a:r>
            <a:r>
              <a:rPr lang="fr-FR" sz="1200" b="0" kern="1200" dirty="0" err="1">
                <a:solidFill>
                  <a:schemeClr val="tx1"/>
                </a:solidFill>
                <a:effectLst/>
                <a:latin typeface="+mn-lt"/>
                <a:ea typeface="+mn-ea"/>
                <a:cs typeface="+mn-cs"/>
              </a:rPr>
              <a:t>tried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systematically</a:t>
            </a:r>
            <a:r>
              <a:rPr lang="fr-FR" sz="1200" b="0" kern="1200" dirty="0">
                <a:solidFill>
                  <a:schemeClr val="tx1"/>
                </a:solidFill>
                <a:effectLst/>
                <a:latin typeface="+mn-lt"/>
                <a:ea typeface="+mn-ea"/>
                <a:cs typeface="+mn-cs"/>
              </a:rPr>
              <a:t> lead to a </a:t>
            </a:r>
            <a:r>
              <a:rPr lang="fr-FR" sz="1200" b="0" kern="1200" dirty="0" err="1">
                <a:solidFill>
                  <a:schemeClr val="tx1"/>
                </a:solidFill>
                <a:effectLst/>
                <a:latin typeface="+mn-lt"/>
                <a:ea typeface="+mn-ea"/>
                <a:cs typeface="+mn-cs"/>
              </a:rPr>
              <a:t>drastic</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possibly</a:t>
            </a:r>
            <a:r>
              <a:rPr lang="fr-FR" sz="1200" b="0" kern="1200" dirty="0">
                <a:solidFill>
                  <a:schemeClr val="tx1"/>
                </a:solidFill>
                <a:effectLst/>
                <a:latin typeface="+mn-lt"/>
                <a:ea typeface="+mn-ea"/>
                <a:cs typeface="+mn-cs"/>
              </a:rPr>
              <a:t> fatal, </a:t>
            </a:r>
            <a:r>
              <a:rPr lang="fr-FR" sz="1200" b="0" kern="1200" dirty="0" err="1">
                <a:solidFill>
                  <a:schemeClr val="tx1"/>
                </a:solidFill>
                <a:effectLst/>
                <a:latin typeface="+mn-lt"/>
                <a:ea typeface="+mn-ea"/>
                <a:cs typeface="+mn-cs"/>
              </a:rPr>
              <a:t>reduction</a:t>
            </a:r>
            <a:r>
              <a:rPr lang="fr-FR" sz="1200" b="0" kern="1200" dirty="0">
                <a:solidFill>
                  <a:schemeClr val="tx1"/>
                </a:solidFill>
                <a:effectLst/>
                <a:latin typeface="+mn-lt"/>
                <a:ea typeface="+mn-ea"/>
                <a:cs typeface="+mn-cs"/>
              </a:rPr>
              <a:t> of the </a:t>
            </a:r>
            <a:r>
              <a:rPr lang="fr-FR" sz="1200" b="0" kern="1200" dirty="0" err="1">
                <a:solidFill>
                  <a:schemeClr val="tx1"/>
                </a:solidFill>
                <a:effectLst/>
                <a:latin typeface="+mn-lt"/>
                <a:ea typeface="+mn-ea"/>
                <a:cs typeface="+mn-cs"/>
              </a:rPr>
              <a:t>dataset's</a:t>
            </a:r>
            <a:r>
              <a:rPr lang="fr-FR" sz="1200" b="0" kern="1200" dirty="0">
                <a:solidFill>
                  <a:schemeClr val="tx1"/>
                </a:solidFill>
                <a:effectLst/>
                <a:latin typeface="+mn-lt"/>
                <a:ea typeface="+mn-ea"/>
                <a:cs typeface="+mn-cs"/>
              </a:rPr>
              <a:t>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Finally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architectures </a:t>
            </a:r>
            <a:r>
              <a:rPr lang="fr-FR" sz="1200" b="0" kern="1200" dirty="0" err="1">
                <a:solidFill>
                  <a:schemeClr val="tx1"/>
                </a:solidFill>
                <a:effectLst/>
                <a:latin typeface="+mn-lt"/>
                <a:ea typeface="+mn-ea"/>
                <a:cs typeface="+mn-cs"/>
              </a:rPr>
              <a:t>suffer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fact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are hard to </a:t>
            </a:r>
            <a:r>
              <a:rPr lang="fr-FR" sz="1200" b="0" kern="1200" dirty="0" err="1">
                <a:solidFill>
                  <a:schemeClr val="tx1"/>
                </a:solidFill>
                <a:effectLst/>
                <a:latin typeface="+mn-lt"/>
                <a:ea typeface="+mn-ea"/>
                <a:cs typeface="+mn-cs"/>
              </a:rPr>
              <a:t>evaluate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because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Evaluating</a:t>
            </a:r>
            <a:r>
              <a:rPr lang="fr-FR" sz="1200" b="0" kern="1200" dirty="0">
                <a:solidFill>
                  <a:schemeClr val="tx1"/>
                </a:solidFill>
                <a:effectLst/>
                <a:latin typeface="+mn-lt"/>
                <a:ea typeface="+mn-ea"/>
                <a:cs typeface="+mn-cs"/>
              </a:rPr>
              <a:t> the relevance and </a:t>
            </a:r>
            <a:r>
              <a:rPr lang="fr-FR" sz="1200" b="0" kern="1200" dirty="0" err="1">
                <a:solidFill>
                  <a:schemeClr val="tx1"/>
                </a:solidFill>
                <a:effectLst/>
                <a:latin typeface="+mn-lt"/>
                <a:ea typeface="+mn-ea"/>
                <a:cs typeface="+mn-cs"/>
              </a:rPr>
              <a:t>meaningfulness</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day</a:t>
            </a:r>
            <a:r>
              <a:rPr lang="fr-FR" sz="1200" b="0" kern="1200" dirty="0">
                <a:solidFill>
                  <a:schemeClr val="tx1"/>
                </a:solidFill>
                <a:effectLst/>
                <a:latin typeface="+mn-lt"/>
                <a:ea typeface="+mn-ea"/>
                <a:cs typeface="+mn-cs"/>
              </a:rPr>
              <a:t> a challenge </a:t>
            </a:r>
            <a:r>
              <a:rPr lang="fr-FR" sz="1200" b="0" kern="1200" dirty="0" err="1">
                <a:solidFill>
                  <a:schemeClr val="tx1"/>
                </a:solidFill>
                <a:effectLst/>
                <a:latin typeface="+mn-lt"/>
                <a:ea typeface="+mn-ea"/>
                <a:cs typeface="+mn-cs"/>
              </a:rPr>
              <a:t>faced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community</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demonstrated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evaluation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protocol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proposed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Lample</a:t>
            </a:r>
            <a:r>
              <a:rPr lang="fr-FR" sz="1200" b="0" kern="1200" dirty="0">
                <a:solidFill>
                  <a:schemeClr val="tx1"/>
                </a:solidFill>
                <a:effectLst/>
                <a:latin typeface="+mn-lt"/>
                <a:ea typeface="+mn-ea"/>
                <a:cs typeface="+mn-cs"/>
              </a:rPr>
              <a:t> et al. In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Multiple-</a:t>
            </a:r>
            <a:r>
              <a:rPr lang="fr-FR" sz="1200" b="0" kern="1200" dirty="0" err="1">
                <a:solidFill>
                  <a:schemeClr val="tx1"/>
                </a:solidFill>
                <a:effectLst/>
                <a:latin typeface="+mn-lt"/>
                <a:ea typeface="+mn-ea"/>
                <a:cs typeface="+mn-cs"/>
              </a:rPr>
              <a:t>Attribute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rewriting </a:t>
            </a:r>
            <a:r>
              <a:rPr lang="fr-FR" sz="1200" b="0" kern="1200" dirty="0" err="1">
                <a:solidFill>
                  <a:schemeClr val="tx1"/>
                </a:solidFill>
                <a:effectLst/>
                <a:latin typeface="+mn-lt"/>
                <a:ea typeface="+mn-ea"/>
                <a:cs typeface="+mn-cs"/>
              </a:rPr>
              <a:t>composed</a:t>
            </a:r>
            <a:r>
              <a:rPr lang="fr-FR" sz="1200" b="0" kern="1200" dirty="0">
                <a:solidFill>
                  <a:schemeClr val="tx1"/>
                </a:solidFill>
                <a:effectLst/>
                <a:latin typeface="+mn-lt"/>
                <a:ea typeface="+mn-ea"/>
                <a:cs typeface="+mn-cs"/>
              </a:rPr>
              <a:t> of no </a:t>
            </a:r>
            <a:r>
              <a:rPr lang="fr-FR" sz="1200" b="0" kern="1200" dirty="0" err="1">
                <a:solidFill>
                  <a:schemeClr val="tx1"/>
                </a:solidFill>
                <a:effectLst/>
                <a:latin typeface="+mn-lt"/>
                <a:ea typeface="+mn-ea"/>
                <a:cs typeface="+mn-cs"/>
              </a:rPr>
              <a:t>less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than</a:t>
            </a:r>
            <a:r>
              <a:rPr lang="fr-FR" sz="1200" b="0" kern="1200" dirty="0">
                <a:solidFill>
                  <a:schemeClr val="tx1"/>
                </a:solidFill>
                <a:effectLst/>
                <a:latin typeface="+mn-lt"/>
                <a:ea typeface="+mn-ea"/>
                <a:cs typeface="+mn-cs"/>
              </a:rPr>
              <a:t> 3 </a:t>
            </a:r>
            <a:r>
              <a:rPr lang="fr-FR" sz="1200" b="0" kern="1200" dirty="0" err="1">
                <a:solidFill>
                  <a:schemeClr val="tx1"/>
                </a:solidFill>
                <a:effectLst/>
                <a:latin typeface="+mn-lt"/>
                <a:ea typeface="+mn-ea"/>
                <a:cs typeface="+mn-cs"/>
              </a:rPr>
              <a:t>complementary-yet-possibly-incomplete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metrics</a:t>
            </a:r>
            <a:r>
              <a:rPr lang="fr-FR" sz="1200" b="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1112255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 us now conclude this presentation.</a:t>
            </a:r>
          </a:p>
        </p:txBody>
      </p:sp>
      <p:sp>
        <p:nvSpPr>
          <p:cNvPr id="4" name="Slide Number Placeholder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thesis, we explored ways to leverage user-generated text to refine and explain user representations. We wanted to take advantage of this widely available data in order to improve user experience with AI systems both from a </a:t>
            </a:r>
            <a:r>
              <a:rPr lang="en-US" b="0" dirty="0" err="1"/>
              <a:t>quantitave</a:t>
            </a:r>
            <a:r>
              <a:rPr lang="en-US" b="0" dirty="0"/>
              <a:t> point of view, by making relevant suggestions to users, but also form a qualitative point of view by proposing explanations for said suggestions.</a:t>
            </a:r>
          </a:p>
          <a:p>
            <a:endParaRPr lang="en-US" b="0" dirty="0"/>
          </a:p>
          <a:p>
            <a:r>
              <a:rPr lang="en-US" b="0" dirty="0"/>
              <a:t>Our work with recommendation and textual reviews allowed us to apprehend the richness of user-generated textual data, and thus led us to build user representation from fully textual profiles in a new application domain: professional profiles learning for Human Resources. </a:t>
            </a:r>
          </a:p>
          <a:p>
            <a:endParaRPr lang="en-US" b="0" dirty="0"/>
          </a:p>
          <a:p>
            <a:r>
              <a:rPr lang="en-US" b="0" dirty="0"/>
              <a:t>We addressed this task by developing a versatile NLP-based user representation framework that can be applied to a lot of different systems, as long as they contain user-generated texts. </a:t>
            </a:r>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works details during this presentation could benefit from a number of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most immediate ones are of course to update the existing models with newer architectures such as the transformer-based ones, as well as the presented leads to user dynamic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Other possible improvements include the explicit modeling of other job aspects, like the company it takes place at, the time spent there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Naturally, the more profile elements you take into account the more you are likely to model various components of a professional experience, which can also be enforced by diversifying the training objectives in a multi-task learning fashion, as an opposite trend from the current pre-train-then-fine-tune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Finally, and while we did not mention those questions in this presentation for timing reasons, the work presented in this thesis could highly benefit from the expertise of Human Resources Experts in order to tackle the ethical questions raised by the use of AI in their field.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Although we firmly </a:t>
            </a:r>
            <a:r>
              <a:rPr lang="en-US" b="0" dirty="0" err="1"/>
              <a:t>belive</a:t>
            </a:r>
            <a:r>
              <a:rPr lang="en-US" b="0" dirty="0"/>
              <a:t> that works like those we presented could highly benefit people, both from the applicant and HR sides, it would be naïve to dismiss the fact that they can also be used to perpetuate discriminations that are already way too common in the job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While it is surely our responsibility as scientists to ensure the fairness and Explainability of our models, we cannot achieve satisfactory results without the help of the people who actually know how those things work and why.</a:t>
            </a:r>
          </a:p>
        </p:txBody>
      </p:sp>
      <p:sp>
        <p:nvSpPr>
          <p:cNvPr id="4" name="Slide Number Placeholder 3"/>
          <p:cNvSpPr>
            <a:spLocks noGrp="1"/>
          </p:cNvSpPr>
          <p:nvPr>
            <p:ph type="sldNum" sz="quarter" idx="5"/>
          </p:nvPr>
        </p:nvSpPr>
        <p:spPr/>
        <p:txBody>
          <a:bodyPr/>
          <a:lstStyle/>
          <a:p>
            <a:fld id="{DF6148AD-E0EA-F64C-9871-E2424F422EB0}" type="slidenum">
              <a:rPr lang="fr-FR" smtClean="0"/>
              <a:t>64</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r>
              <a:rPr lang="en-US" dirty="0"/>
              <a:t>Thank you very much for your attention, I’ll now be happy to answer any question you have.</a:t>
            </a:r>
          </a:p>
        </p:txBody>
      </p:sp>
    </p:spTree>
    <p:extLst>
      <p:ext uri="{BB962C8B-B14F-4D97-AF65-F5344CB8AC3E}">
        <p14:creationId xmlns:p14="http://schemas.microsoft.com/office/powerpoint/2010/main" val="30653354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69</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70</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leveraging of user-generated text. </a:t>
            </a:r>
          </a:p>
          <a:p>
            <a:endParaRPr lang="en-US" dirty="0"/>
          </a:p>
          <a:p>
            <a:r>
              <a:rPr lang="en-US" dirty="0"/>
              <a:t>Aside from this type of data being widely available, we think it Is also highly descriptive of the users themselves. </a:t>
            </a:r>
          </a:p>
          <a:p>
            <a:r>
              <a:rPr lang="en-US" dirty="0"/>
              <a:t>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somewhat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challenges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t>
            </a:r>
            <a:r>
              <a:rPr lang="fr-FR" sz="1200" kern="1200" dirty="0" err="1">
                <a:solidFill>
                  <a:schemeClr val="tx1"/>
                </a:solidFill>
                <a:effectLst/>
                <a:latin typeface="+mn-lt"/>
                <a:ea typeface="+mn-ea"/>
                <a:cs typeface="+mn-cs"/>
              </a:rPr>
              <a:t>meaningful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endParaRPr lang="en-US" dirty="0"/>
          </a:p>
          <a:p>
            <a:r>
              <a:rPr lang="en-US" dirty="0"/>
              <a:t>We want to use user-generated texts to build versatile, meaningful and explainable representations.</a:t>
            </a:r>
          </a:p>
          <a:p>
            <a:endParaRPr lang="en-US" dirty="0"/>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25/11/2021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25/11/2021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25/11/2021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25/11/2021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6" y="1439174"/>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739455"/>
            <a:ext cx="4667250" cy="369332"/>
          </a:xfrm>
          <a:prstGeom prst="rect">
            <a:avLst/>
          </a:prstGeom>
        </p:spPr>
        <p:txBody>
          <a:bodyPr wrap="square">
            <a:spAutoFit/>
          </a:bodyPr>
          <a:lstStyle/>
          <a:p>
            <a:pPr algn="ctr"/>
            <a:r>
              <a:rPr lang="en-US" i="1" dirty="0">
                <a:latin typeface="URWPalladioL"/>
              </a:rPr>
              <a:t>Accuracy metric on the sentiment analysis task.</a:t>
            </a:r>
            <a:endParaRPr lang="en-US" i="1" dirty="0"/>
          </a:p>
        </p:txBody>
      </p:sp>
      <p:sp>
        <p:nvSpPr>
          <p:cNvPr id="8" name="Rectangle 7">
            <a:extLst>
              <a:ext uri="{FF2B5EF4-FFF2-40B4-BE49-F238E27FC236}">
                <a16:creationId xmlns:a16="http://schemas.microsoft.com/office/drawing/2014/main" id="{FB458D19-3883-0D46-B938-75FBC23B5881}"/>
              </a:ext>
            </a:extLst>
          </p:cNvPr>
          <p:cNvSpPr/>
          <p:nvPr/>
        </p:nvSpPr>
        <p:spPr>
          <a:xfrm>
            <a:off x="1247773" y="4248806"/>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9" name="ZoneTexte 8">
            <a:extLst>
              <a:ext uri="{FF2B5EF4-FFF2-40B4-BE49-F238E27FC236}">
                <a16:creationId xmlns:a16="http://schemas.microsoft.com/office/drawing/2014/main" id="{0B0F482A-F323-CB48-9E31-719D96956CD5}"/>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P. Bojanowski et al. 2016,[2] Z. Yang et al., 2016, [3]H. Chen et al. 2016</a:t>
            </a:r>
          </a:p>
        </p:txBody>
      </p:sp>
      <p:sp>
        <p:nvSpPr>
          <p:cNvPr id="5" name="ZoneTexte 4">
            <a:extLst>
              <a:ext uri="{FF2B5EF4-FFF2-40B4-BE49-F238E27FC236}">
                <a16:creationId xmlns:a16="http://schemas.microsoft.com/office/drawing/2014/main" id="{08B06BCC-5C9A-4E48-87C1-A37BF142E5E5}"/>
              </a:ext>
            </a:extLst>
          </p:cNvPr>
          <p:cNvSpPr txBox="1"/>
          <p:nvPr/>
        </p:nvSpPr>
        <p:spPr>
          <a:xfrm>
            <a:off x="3631211" y="1062942"/>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
        <p:nvSpPr>
          <p:cNvPr id="10" name="ZoneTexte 9">
            <a:extLst>
              <a:ext uri="{FF2B5EF4-FFF2-40B4-BE49-F238E27FC236}">
                <a16:creationId xmlns:a16="http://schemas.microsoft.com/office/drawing/2014/main" id="{4A5CE83A-5E2B-774E-8683-2D157C5A54B7}"/>
              </a:ext>
            </a:extLst>
          </p:cNvPr>
          <p:cNvSpPr txBox="1"/>
          <p:nvPr/>
        </p:nvSpPr>
        <p:spPr>
          <a:xfrm>
            <a:off x="4685476" y="1057270"/>
            <a:ext cx="551543" cy="369332"/>
          </a:xfrm>
          <a:prstGeom prst="rect">
            <a:avLst/>
          </a:prstGeom>
          <a:noFill/>
        </p:spPr>
        <p:txBody>
          <a:bodyPr wrap="square" rtlCol="0">
            <a:spAutoFit/>
          </a:bodyPr>
          <a:lstStyle/>
          <a:p>
            <a:r>
              <a:rPr lang="en-US" dirty="0">
                <a:solidFill>
                  <a:schemeClr val="tx1">
                    <a:lumMod val="75000"/>
                    <a:lumOff val="25000"/>
                  </a:schemeClr>
                </a:solidFill>
              </a:rPr>
              <a:t>[2]</a:t>
            </a:r>
          </a:p>
        </p:txBody>
      </p:sp>
      <p:sp>
        <p:nvSpPr>
          <p:cNvPr id="13" name="ZoneTexte 12">
            <a:extLst>
              <a:ext uri="{FF2B5EF4-FFF2-40B4-BE49-F238E27FC236}">
                <a16:creationId xmlns:a16="http://schemas.microsoft.com/office/drawing/2014/main" id="{69E811D2-E14D-6743-95FD-A765A9D6FF36}"/>
              </a:ext>
            </a:extLst>
          </p:cNvPr>
          <p:cNvSpPr txBox="1"/>
          <p:nvPr/>
        </p:nvSpPr>
        <p:spPr>
          <a:xfrm>
            <a:off x="5739741" y="1062942"/>
            <a:ext cx="551543" cy="369332"/>
          </a:xfrm>
          <a:prstGeom prst="rect">
            <a:avLst/>
          </a:prstGeom>
          <a:noFill/>
        </p:spPr>
        <p:txBody>
          <a:bodyPr wrap="square" rtlCol="0">
            <a:spAutoFit/>
          </a:bodyPr>
          <a:lstStyle/>
          <a:p>
            <a:r>
              <a:rPr lang="en-US" dirty="0">
                <a:solidFill>
                  <a:schemeClr val="tx1">
                    <a:lumMod val="75000"/>
                    <a:lumOff val="25000"/>
                  </a:schemeClr>
                </a:solidFill>
              </a:rPr>
              <a:t>[3]</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10" name="ZoneTexte 9">
            <a:extLst>
              <a:ext uri="{FF2B5EF4-FFF2-40B4-BE49-F238E27FC236}">
                <a16:creationId xmlns:a16="http://schemas.microsoft.com/office/drawing/2014/main" id="{FCC6311F-E49A-8148-9A52-7FD14B7E087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[1]R. Catherine et al. 2017</a:t>
            </a:r>
          </a:p>
        </p:txBody>
      </p:sp>
      <p:sp>
        <p:nvSpPr>
          <p:cNvPr id="11" name="ZoneTexte 10">
            <a:extLst>
              <a:ext uri="{FF2B5EF4-FFF2-40B4-BE49-F238E27FC236}">
                <a16:creationId xmlns:a16="http://schemas.microsoft.com/office/drawing/2014/main" id="{865CB53C-00AF-E241-91D7-EADBFD0DAAE1}"/>
              </a:ext>
            </a:extLst>
          </p:cNvPr>
          <p:cNvSpPr txBox="1"/>
          <p:nvPr/>
        </p:nvSpPr>
        <p:spPr>
          <a:xfrm>
            <a:off x="6534068" y="1162885"/>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08733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pic>
        <p:nvPicPr>
          <p:cNvPr id="9" name="Image 8" descr="Une image contenant texte&#10;&#10;Description générée automatiquement">
            <a:extLst>
              <a:ext uri="{FF2B5EF4-FFF2-40B4-BE49-F238E27FC236}">
                <a16:creationId xmlns:a16="http://schemas.microsoft.com/office/drawing/2014/main" id="{6927ACB0-97DA-304F-9631-296522E4BBD7}"/>
              </a:ext>
            </a:extLst>
          </p:cNvPr>
          <p:cNvPicPr>
            <a:picLocks noChangeAspect="1"/>
          </p:cNvPicPr>
          <p:nvPr/>
        </p:nvPicPr>
        <p:blipFill>
          <a:blip r:embed="rId4"/>
          <a:stretch>
            <a:fillRect/>
          </a:stretch>
        </p:blipFill>
        <p:spPr>
          <a:xfrm>
            <a:off x="4720955" y="3252572"/>
            <a:ext cx="4321746" cy="2034588"/>
          </a:xfrm>
          <a:prstGeom prst="rect">
            <a:avLst/>
          </a:prstGeom>
        </p:spPr>
      </p:pic>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F93F9D92-E540-3748-A041-FE1470C3F17D}"/>
              </a:ext>
            </a:extLst>
          </p:cNvPr>
          <p:cNvPicPr>
            <a:picLocks noChangeAspect="1"/>
          </p:cNvPicPr>
          <p:nvPr/>
        </p:nvPicPr>
        <p:blipFill>
          <a:blip r:embed="rId3"/>
          <a:stretch>
            <a:fillRect/>
          </a:stretch>
        </p:blipFill>
        <p:spPr>
          <a:xfrm>
            <a:off x="-317616" y="2827371"/>
            <a:ext cx="9779231" cy="4030629"/>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42</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261547" y="6111216"/>
            <a:ext cx="5860641"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6303575" y="4426399"/>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5092774" cy="1938992"/>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645482" y="801014"/>
            <a:ext cx="7853035" cy="2623284"/>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a:t>FastText pre-trained</a:t>
            </a:r>
          </a:p>
          <a:p>
            <a:r>
              <a:rPr lang="en-US" i="1" dirty="0"/>
              <a:t>Marketing Manager. </a:t>
            </a:r>
            <a:r>
              <a:rPr lang="en-US" dirty="0">
                <a:highlight>
                  <a:srgbClr val="FFFF00"/>
                </a:highlight>
              </a:rPr>
              <a:t>Management of the client relationship</a:t>
            </a:r>
            <a:r>
              <a:rPr lang="en-US" dirty="0"/>
              <a:t>, Social networks management, Social networks management […]</a:t>
            </a:r>
          </a:p>
          <a:p>
            <a:endParaRPr lang="en-US" dirty="0"/>
          </a:p>
          <a:p>
            <a:r>
              <a:rPr lang="en-US" b="1" dirty="0"/>
              <a:t>FastText CV-oriented</a:t>
            </a:r>
          </a:p>
          <a:p>
            <a:r>
              <a:rPr lang="en-US" i="1" dirty="0"/>
              <a:t>Marketing Manager. </a:t>
            </a:r>
            <a:r>
              <a:rPr lang="en-US" dirty="0"/>
              <a:t>Managing the </a:t>
            </a:r>
            <a:r>
              <a:rPr lang="en-US" dirty="0">
                <a:highlight>
                  <a:srgbClr val="00FFFF"/>
                </a:highlight>
              </a:rPr>
              <a:t>communication</a:t>
            </a:r>
            <a:r>
              <a:rPr lang="en-US" dirty="0"/>
              <a:t> strategy and the communication strategy for clients […]</a:t>
            </a:r>
          </a:p>
          <a:p>
            <a:endParaRPr lang="en-US" dirty="0"/>
          </a:p>
          <a:p>
            <a:r>
              <a:rPr lang="en-US" b="1" dirty="0"/>
              <a:t>ELMo</a:t>
            </a:r>
          </a:p>
          <a:p>
            <a:r>
              <a:rPr lang="en-US" i="1" dirty="0"/>
              <a:t>Sector Manager. </a:t>
            </a:r>
            <a:r>
              <a:rPr lang="en-US" dirty="0">
                <a:highlight>
                  <a:srgbClr val="FFFF00"/>
                </a:highlight>
              </a:rPr>
              <a:t>Management of the client relationship</a:t>
            </a:r>
            <a:r>
              <a:rPr lang="en-US" dirty="0"/>
              <a:t>,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No matter their industry</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569933" cy="646331"/>
            <a:chOff x="847433" y="5748567"/>
            <a:chExt cx="7569933"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824812" cy="646331"/>
            </a:xfrm>
            <a:prstGeom prst="rect">
              <a:avLst/>
            </a:prstGeom>
            <a:noFill/>
          </p:spPr>
          <p:txBody>
            <a:bodyPr wrap="none" rtlCol="0">
              <a:spAutoFit/>
            </a:bodyPr>
            <a:lstStyle/>
            <a:p>
              <a:r>
                <a:rPr lang="en-US" dirty="0"/>
                <a:t>Not very realistic</a:t>
              </a:r>
            </a:p>
            <a:p>
              <a:r>
                <a:rPr lang="en-US" dirty="0"/>
                <a:t>Hinders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4" name="Image 3">
            <a:extLst>
              <a:ext uri="{FF2B5EF4-FFF2-40B4-BE49-F238E27FC236}">
                <a16:creationId xmlns:a16="http://schemas.microsoft.com/office/drawing/2014/main" id="{E766548B-D546-B541-B176-71A3330880CB}"/>
              </a:ext>
            </a:extLst>
          </p:cNvPr>
          <p:cNvPicPr>
            <a:picLocks noChangeAspect="1"/>
          </p:cNvPicPr>
          <p:nvPr/>
        </p:nvPicPr>
        <p:blipFill>
          <a:blip r:embed="rId3"/>
          <a:stretch>
            <a:fillRect/>
          </a:stretch>
        </p:blipFill>
        <p:spPr>
          <a:xfrm>
            <a:off x="672566" y="1843226"/>
            <a:ext cx="7393698" cy="1717434"/>
          </a:xfrm>
          <a:prstGeom prst="rect">
            <a:avLst/>
          </a:prstGeom>
        </p:spPr>
      </p:pic>
    </p:spTree>
    <p:extLst>
      <p:ext uri="{BB962C8B-B14F-4D97-AF65-F5344CB8AC3E}">
        <p14:creationId xmlns:p14="http://schemas.microsoft.com/office/powerpoint/2010/main" val="1340268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7036926" cy="756859"/>
            <a:chOff x="1513612" y="4172017"/>
            <a:chExt cx="7036926"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3010761" cy="369332"/>
            </a:xfrm>
            <a:prstGeom prst="rect">
              <a:avLst/>
            </a:prstGeom>
            <a:noFill/>
          </p:spPr>
          <p:txBody>
            <a:bodyPr wrap="none" rtlCol="0">
              <a:spAutoFit/>
            </a:bodyPr>
            <a:lstStyle/>
            <a:p>
              <a:r>
                <a:rPr lang="en-US" dirty="0"/>
                <a:t>Their </a:t>
              </a:r>
              <a:r>
                <a:rPr lang="en-US" b="1" dirty="0"/>
                <a:t>objectives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Outline</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5" name="ZoneTexte 4">
            <a:extLst>
              <a:ext uri="{FF2B5EF4-FFF2-40B4-BE49-F238E27FC236}">
                <a16:creationId xmlns:a16="http://schemas.microsoft.com/office/drawing/2014/main" id="{84635676-0070-5349-B42A-2FA38EFF35AD}"/>
              </a:ext>
            </a:extLst>
          </p:cNvPr>
          <p:cNvSpPr txBox="1"/>
          <p:nvPr/>
        </p:nvSpPr>
        <p:spPr>
          <a:xfrm>
            <a:off x="1169060" y="1231564"/>
            <a:ext cx="6805880" cy="1762510"/>
          </a:xfrm>
          <a:prstGeom prst="rect">
            <a:avLst/>
          </a:prstGeom>
          <a:solidFill>
            <a:schemeClr val="accent2">
              <a:lumMod val="60000"/>
              <a:lumOff val="40000"/>
            </a:schemeClr>
          </a:solidFill>
        </p:spPr>
        <p:txBody>
          <a:bodyPr wrap="square" rtlCol="0" anchor="ctr">
            <a:noAutofit/>
          </a:bodyPr>
          <a:lstStyle/>
          <a:p>
            <a:pPr algn="ctr"/>
            <a:r>
              <a:rPr lang="en-US" sz="2800" b="1" dirty="0">
                <a:solidFill>
                  <a:schemeClr val="accent2">
                    <a:lumMod val="75000"/>
                  </a:schemeClr>
                </a:solidFill>
              </a:rPr>
              <a:t>Goal</a:t>
            </a:r>
          </a:p>
          <a:p>
            <a:pPr algn="ctr"/>
            <a:r>
              <a:rPr lang="en-US" sz="2400" dirty="0"/>
              <a:t>We want to understand how users change </a:t>
            </a:r>
          </a:p>
          <a:p>
            <a:pPr algn="ctr"/>
            <a:r>
              <a:rPr lang="en-US" sz="2400" dirty="0"/>
              <a:t>in order to best predict their future behavior</a:t>
            </a:r>
          </a:p>
        </p:txBody>
      </p:sp>
      <p:sp>
        <p:nvSpPr>
          <p:cNvPr id="2" name="ZoneTexte 1">
            <a:extLst>
              <a:ext uri="{FF2B5EF4-FFF2-40B4-BE49-F238E27FC236}">
                <a16:creationId xmlns:a16="http://schemas.microsoft.com/office/drawing/2014/main" id="{BFB8E737-BE90-D747-B83D-EECFAF18AE54}"/>
              </a:ext>
            </a:extLst>
          </p:cNvPr>
          <p:cNvSpPr txBox="1"/>
          <p:nvPr/>
        </p:nvSpPr>
        <p:spPr>
          <a:xfrm>
            <a:off x="447040" y="3247420"/>
            <a:ext cx="8157133" cy="1674241"/>
          </a:xfrm>
          <a:prstGeom prst="rect">
            <a:avLst/>
          </a:prstGeom>
          <a:noFill/>
        </p:spPr>
        <p:txBody>
          <a:bodyPr wrap="square" rtlCol="0">
            <a:spAutoFit/>
          </a:bodyPr>
          <a:lstStyle/>
          <a:p>
            <a:pPr marL="514350" indent="-514350">
              <a:lnSpc>
                <a:spcPct val="200000"/>
              </a:lnSpc>
              <a:buFont typeface="Police système Courant"/>
              <a:buChar char="→"/>
            </a:pPr>
            <a:r>
              <a:rPr lang="en-US" sz="2800" dirty="0"/>
              <a:t>Job Attribute Rewriting</a:t>
            </a:r>
          </a:p>
          <a:p>
            <a:pPr marL="514350" indent="-514350">
              <a:lnSpc>
                <a:spcPct val="200000"/>
              </a:lnSpc>
              <a:buFont typeface="Police système Courant"/>
              <a:buChar char="→"/>
            </a:pPr>
            <a:r>
              <a:rPr lang="en-US" sz="2800" dirty="0"/>
              <a:t>Latent Space Structuring</a:t>
            </a:r>
          </a:p>
        </p:txBody>
      </p:sp>
    </p:spTree>
    <p:extLst>
      <p:ext uri="{BB962C8B-B14F-4D97-AF65-F5344CB8AC3E}">
        <p14:creationId xmlns:p14="http://schemas.microsoft.com/office/powerpoint/2010/main" val="2153765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188507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91B4A3F-DE42-DE4A-BA63-1E77E39BE40E}"/>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3123593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3"/>
          <a:stretch>
            <a:fillRect/>
          </a:stretch>
        </p:blipFill>
        <p:spPr>
          <a:xfrm>
            <a:off x="1818918" y="1940425"/>
            <a:ext cx="7261066" cy="2102400"/>
          </a:xfrm>
          <a:prstGeom prst="rect">
            <a:avLst/>
          </a:prstGeom>
        </p:spPr>
      </p:pic>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104627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55</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sp>
        <p:nvSpPr>
          <p:cNvPr id="14" name="ZoneTexte 13">
            <a:extLst>
              <a:ext uri="{FF2B5EF4-FFF2-40B4-BE49-F238E27FC236}">
                <a16:creationId xmlns:a16="http://schemas.microsoft.com/office/drawing/2014/main" id="{7B15EECD-6912-1F4C-AACF-B5F3055F31B9}"/>
              </a:ext>
            </a:extLst>
          </p:cNvPr>
          <p:cNvSpPr txBox="1"/>
          <p:nvPr/>
        </p:nvSpPr>
        <p:spPr>
          <a:xfrm>
            <a:off x="6404948" y="2852577"/>
            <a:ext cx="2615437" cy="2062103"/>
          </a:xfrm>
          <a:prstGeom prst="rect">
            <a:avLst/>
          </a:prstGeom>
          <a:solidFill>
            <a:schemeClr val="accent6">
              <a:lumMod val="40000"/>
              <a:lumOff val="60000"/>
            </a:schemeClr>
          </a:solidFill>
        </p:spPr>
        <p:txBody>
          <a:bodyPr wrap="square" rtlCol="0">
            <a:spAutoFit/>
          </a:bodyPr>
          <a:lstStyle/>
          <a:p>
            <a:r>
              <a:rPr lang="en-US" sz="1900" i="1" dirty="0"/>
              <a:t>Multiple-Attribute Text Rewriting</a:t>
            </a:r>
          </a:p>
          <a:p>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r>
              <a:rPr lang="en-US" dirty="0"/>
              <a:t>In: Proc. of ICLR 2019 </a:t>
            </a:r>
          </a:p>
        </p:txBody>
      </p:sp>
      <p:pic>
        <p:nvPicPr>
          <p:cNvPr id="5" name="Image 4">
            <a:extLst>
              <a:ext uri="{FF2B5EF4-FFF2-40B4-BE49-F238E27FC236}">
                <a16:creationId xmlns:a16="http://schemas.microsoft.com/office/drawing/2014/main" id="{F27D58A5-41B4-E642-9D54-0378315CFA4C}"/>
              </a:ext>
            </a:extLst>
          </p:cNvPr>
          <p:cNvPicPr>
            <a:picLocks noChangeAspect="1"/>
          </p:cNvPicPr>
          <p:nvPr/>
        </p:nvPicPr>
        <p:blipFill>
          <a:blip r:embed="rId3"/>
          <a:stretch>
            <a:fillRect/>
          </a:stretch>
        </p:blipFill>
        <p:spPr>
          <a:xfrm>
            <a:off x="101299" y="1107022"/>
            <a:ext cx="6303649" cy="5553215"/>
          </a:xfrm>
          <a:prstGeom prst="rect">
            <a:avLst/>
          </a:prstGeom>
        </p:spPr>
      </p:pic>
    </p:spTree>
    <p:extLst>
      <p:ext uri="{BB962C8B-B14F-4D97-AF65-F5344CB8AC3E}">
        <p14:creationId xmlns:p14="http://schemas.microsoft.com/office/powerpoint/2010/main" val="3983769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56</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7" name="Image 6">
            <a:extLst>
              <a:ext uri="{FF2B5EF4-FFF2-40B4-BE49-F238E27FC236}">
                <a16:creationId xmlns:a16="http://schemas.microsoft.com/office/drawing/2014/main" id="{519E4E29-C5D0-0141-84A0-59F5E4026AC9}"/>
              </a:ext>
            </a:extLst>
          </p:cNvPr>
          <p:cNvPicPr>
            <a:picLocks noChangeAspect="1"/>
          </p:cNvPicPr>
          <p:nvPr/>
        </p:nvPicPr>
        <p:blipFill>
          <a:blip r:embed="rId3"/>
          <a:stretch>
            <a:fillRect/>
          </a:stretch>
        </p:blipFill>
        <p:spPr>
          <a:xfrm>
            <a:off x="2138848" y="1041025"/>
            <a:ext cx="7866153" cy="1699309"/>
          </a:xfrm>
          <a:prstGeom prst="rect">
            <a:avLst/>
          </a:prstGeom>
        </p:spPr>
      </p:pic>
      <p:sp>
        <p:nvSpPr>
          <p:cNvPr id="9" name="ZoneTexte 8">
            <a:extLst>
              <a:ext uri="{FF2B5EF4-FFF2-40B4-BE49-F238E27FC236}">
                <a16:creationId xmlns:a16="http://schemas.microsoft.com/office/drawing/2014/main" id="{B9151149-1385-2044-8EC1-FFA410823F01}"/>
              </a:ext>
            </a:extLst>
          </p:cNvPr>
          <p:cNvSpPr txBox="1"/>
          <p:nvPr/>
        </p:nvSpPr>
        <p:spPr>
          <a:xfrm>
            <a:off x="115953" y="1659846"/>
            <a:ext cx="2022895" cy="461665"/>
          </a:xfrm>
          <a:prstGeom prst="rect">
            <a:avLst/>
          </a:prstGeom>
          <a:noFill/>
        </p:spPr>
        <p:txBody>
          <a:bodyPr wrap="square" rtlCol="0">
            <a:spAutoFit/>
          </a:bodyPr>
          <a:lstStyle/>
          <a:p>
            <a:pPr algn="ctr"/>
            <a:r>
              <a:rPr lang="en-US" sz="2400" dirty="0">
                <a:solidFill>
                  <a:schemeClr val="tx2"/>
                </a:solidFill>
              </a:rPr>
              <a:t>Inference:</a:t>
            </a:r>
          </a:p>
        </p:txBody>
      </p:sp>
      <p:cxnSp>
        <p:nvCxnSpPr>
          <p:cNvPr id="10" name="Connecteur droit 9">
            <a:extLst>
              <a:ext uri="{FF2B5EF4-FFF2-40B4-BE49-F238E27FC236}">
                <a16:creationId xmlns:a16="http://schemas.microsoft.com/office/drawing/2014/main" id="{133B2D3B-6991-1E4C-B6A4-BBFE80F362F8}"/>
              </a:ext>
            </a:extLst>
          </p:cNvPr>
          <p:cNvCxnSpPr>
            <a:cxnSpLocks/>
          </p:cNvCxnSpPr>
          <p:nvPr/>
        </p:nvCxnSpPr>
        <p:spPr>
          <a:xfrm>
            <a:off x="525694" y="280314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9C257762-3B6A-B646-8488-6CF3846ECB3E}"/>
              </a:ext>
            </a:extLst>
          </p:cNvPr>
          <p:cNvSpPr txBox="1"/>
          <p:nvPr/>
        </p:nvSpPr>
        <p:spPr>
          <a:xfrm>
            <a:off x="943724" y="3628006"/>
            <a:ext cx="7256552" cy="1837811"/>
          </a:xfrm>
          <a:prstGeom prst="rect">
            <a:avLst/>
          </a:prstGeom>
          <a:noFill/>
        </p:spPr>
        <p:txBody>
          <a:bodyPr wrap="square" rtlCol="0">
            <a:spAutoFit/>
          </a:bodyPr>
          <a:lstStyle/>
          <a:p>
            <a:pPr marL="285750" indent="-285750">
              <a:lnSpc>
                <a:spcPct val="200000"/>
              </a:lnSpc>
              <a:buFont typeface="Police système Courant"/>
              <a:buChar char="→"/>
            </a:pPr>
            <a:r>
              <a:rPr lang="en-US" sz="2000" dirty="0">
                <a:solidFill>
                  <a:schemeClr val="tx2"/>
                </a:solidFill>
              </a:rPr>
              <a:t>Good proxy for next job prediction, individual dynamic</a:t>
            </a:r>
          </a:p>
          <a:p>
            <a:pPr marL="285750" indent="-285750">
              <a:lnSpc>
                <a:spcPct val="200000"/>
              </a:lnSpc>
              <a:buFont typeface="Police système Courant"/>
              <a:buChar char="→"/>
            </a:pPr>
            <a:r>
              <a:rPr lang="en-US" sz="2000" dirty="0">
                <a:solidFill>
                  <a:schemeClr val="tx2"/>
                </a:solidFill>
              </a:rPr>
              <a:t>Rewriting, not disentanglement</a:t>
            </a:r>
          </a:p>
          <a:p>
            <a:pPr marL="285750" indent="-285750">
              <a:lnSpc>
                <a:spcPct val="200000"/>
              </a:lnSpc>
              <a:buFont typeface="Police système Courant"/>
              <a:buChar char="→"/>
            </a:pPr>
            <a:r>
              <a:rPr lang="en-US" sz="2000" dirty="0">
                <a:solidFill>
                  <a:schemeClr val="tx2"/>
                </a:solidFill>
              </a:rPr>
              <a:t>Does not directly give a clear career dynamic for a person</a:t>
            </a:r>
          </a:p>
        </p:txBody>
      </p:sp>
    </p:spTree>
    <p:extLst>
      <p:ext uri="{BB962C8B-B14F-4D97-AF65-F5344CB8AC3E}">
        <p14:creationId xmlns:p14="http://schemas.microsoft.com/office/powerpoint/2010/main" val="285383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57</a:t>
            </a:fld>
            <a:endParaRPr lang="en-US"/>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A808EB-0B78-6942-91DA-63F3ACED212B}"/>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536191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607167" y="1321232"/>
            <a:ext cx="7929665" cy="4215536"/>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58</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3" y="5536768"/>
            <a:ext cx="4222631" cy="369332"/>
          </a:xfrm>
          <a:prstGeom prst="rect">
            <a:avLst/>
          </a:prstGeom>
          <a:noFill/>
        </p:spPr>
        <p:txBody>
          <a:bodyPr wrap="none" rtlCol="0">
            <a:spAutoFit/>
          </a:bodyPr>
          <a:lstStyle/>
          <a:p>
            <a:r>
              <a:rPr lang="en-US" i="1" dirty="0"/>
              <a:t>Illustration of the structured latent space</a:t>
            </a:r>
          </a:p>
        </p:txBody>
      </p:sp>
    </p:spTree>
    <p:extLst>
      <p:ext uri="{BB962C8B-B14F-4D97-AF65-F5344CB8AC3E}">
        <p14:creationId xmlns:p14="http://schemas.microsoft.com/office/powerpoint/2010/main" val="63344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59</a:t>
            </a:fld>
            <a:endParaRPr lang="en-US"/>
          </a:p>
        </p:txBody>
      </p:sp>
      <p:sp>
        <p:nvSpPr>
          <p:cNvPr id="2" name="ZoneTexte 1">
            <a:extLst>
              <a:ext uri="{FF2B5EF4-FFF2-40B4-BE49-F238E27FC236}">
                <a16:creationId xmlns:a16="http://schemas.microsoft.com/office/drawing/2014/main" id="{E9ED38D2-64A8-0B4B-AA06-B732DFA08332}"/>
              </a:ext>
            </a:extLst>
          </p:cNvPr>
          <p:cNvSpPr txBox="1"/>
          <p:nvPr/>
        </p:nvSpPr>
        <p:spPr>
          <a:xfrm>
            <a:off x="607167" y="1274200"/>
            <a:ext cx="7929664" cy="369332"/>
          </a:xfrm>
          <a:prstGeom prst="rect">
            <a:avLst/>
          </a:prstGeom>
          <a:noFill/>
        </p:spPr>
        <p:txBody>
          <a:bodyPr wrap="square" rtlCol="0">
            <a:spAutoFit/>
          </a:bodyPr>
          <a:lstStyle/>
          <a:p>
            <a:pPr algn="ctr"/>
            <a:r>
              <a:rPr lang="en-US" b="1" dirty="0">
                <a:solidFill>
                  <a:schemeClr val="tx2"/>
                </a:solidFill>
              </a:rPr>
              <a:t>Structuration via conditional Variational Auto Encoders [1]</a:t>
            </a:r>
          </a:p>
        </p:txBody>
      </p:sp>
      <p:sp>
        <p:nvSpPr>
          <p:cNvPr id="6" name="Rectangle 5">
            <a:extLst>
              <a:ext uri="{FF2B5EF4-FFF2-40B4-BE49-F238E27FC236}">
                <a16:creationId xmlns:a16="http://schemas.microsoft.com/office/drawing/2014/main" id="{21544EBC-CF5C-D74C-972D-84DF7401FFEE}"/>
              </a:ext>
            </a:extLst>
          </p:cNvPr>
          <p:cNvSpPr/>
          <p:nvPr/>
        </p:nvSpPr>
        <p:spPr>
          <a:xfrm>
            <a:off x="71394" y="6375340"/>
            <a:ext cx="2230098" cy="369332"/>
          </a:xfrm>
          <a:prstGeom prst="rect">
            <a:avLst/>
          </a:prstGeom>
        </p:spPr>
        <p:txBody>
          <a:bodyPr wrap="none">
            <a:spAutoFit/>
          </a:bodyPr>
          <a:lstStyle/>
          <a:p>
            <a:r>
              <a:rPr lang="fr-FR" i="1" dirty="0">
                <a:solidFill>
                  <a:schemeClr val="tx1">
                    <a:lumMod val="75000"/>
                    <a:lumOff val="25000"/>
                  </a:schemeClr>
                </a:solidFill>
              </a:rPr>
              <a:t>[1] </a:t>
            </a:r>
            <a:r>
              <a:rPr lang="fr-FR" i="1" dirty="0" err="1">
                <a:solidFill>
                  <a:schemeClr val="tx1">
                    <a:lumMod val="75000"/>
                    <a:lumOff val="25000"/>
                  </a:schemeClr>
                </a:solidFill>
              </a:rPr>
              <a:t>Sohn</a:t>
            </a:r>
            <a:r>
              <a:rPr lang="fr-FR" i="1" dirty="0">
                <a:solidFill>
                  <a:schemeClr val="tx1">
                    <a:lumMod val="75000"/>
                    <a:lumOff val="25000"/>
                  </a:schemeClr>
                </a:solidFill>
              </a:rPr>
              <a:t> et al. (2015)</a:t>
            </a:r>
            <a:endParaRPr lang="en-US" i="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AFF65712-E267-E64D-B71C-85BD3A8BD634}"/>
                  </a:ext>
                </a:extLst>
              </p:cNvPr>
              <p:cNvSpPr txBox="1"/>
              <p:nvPr/>
            </p:nvSpPr>
            <p:spPr>
              <a:xfrm>
                <a:off x="1991805" y="5583620"/>
                <a:ext cx="516038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𝐿𝑜𝑠</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𝑠</m:t>
                          </m:r>
                        </m:e>
                        <m:sub>
                          <m:r>
                            <a:rPr lang="fr-FR" b="0" i="1" smtClean="0">
                              <a:latin typeface="Cambria Math" panose="02040503050406030204" pitchFamily="18" charset="0"/>
                            </a:rPr>
                            <m:t>𝑉𝐴𝐸</m:t>
                          </m:r>
                        </m:sub>
                      </m:sSub>
                      <m:r>
                        <a:rPr lang="fr-FR" b="0" i="1" smtClean="0">
                          <a:latin typeface="Cambria Math" panose="02040503050406030204" pitchFamily="18" charset="0"/>
                        </a:rPr>
                        <m:t>=</m:t>
                      </m:r>
                      <m:r>
                        <a:rPr lang="fr-FR" b="0" i="1" smtClean="0">
                          <a:latin typeface="Cambria Math" panose="02040503050406030204" pitchFamily="18" charset="0"/>
                        </a:rPr>
                        <m:t>𝑁𝐿𝐿</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e>
                          </m:acc>
                        </m:e>
                      </m:d>
                      <m:r>
                        <a:rPr lang="fr-FR" b="0" i="1" smtClean="0">
                          <a:latin typeface="Cambria Math" panose="02040503050406030204" pitchFamily="18" charset="0"/>
                        </a:rPr>
                        <m:t>+</m:t>
                      </m:r>
                      <m:r>
                        <a:rPr lang="fr-FR" b="0" i="1" smtClean="0">
                          <a:latin typeface="Cambria Math" panose="02040503050406030204" pitchFamily="18" charset="0"/>
                        </a:rPr>
                        <m:t>𝐾𝐿</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𝑞</m:t>
                          </m:r>
                        </m:e>
                        <m:sub>
                          <m:r>
                            <a:rPr lang="fr-FR" b="0" i="1" smtClean="0">
                              <a:latin typeface="Cambria Math" panose="02040503050406030204" pitchFamily="18" charset="0"/>
                              <a:ea typeface="Cambria Math" panose="02040503050406030204" pitchFamily="18" charset="0"/>
                            </a:rPr>
                            <m:t>𝜙</m:t>
                          </m:r>
                        </m:sub>
                      </m:sSub>
                      <m:r>
                        <a:rPr lang="fr-FR" b="0" i="1" smtClean="0">
                          <a:latin typeface="Cambria Math" panose="02040503050406030204" pitchFamily="18" charset="0"/>
                        </a:rPr>
                        <m:t>(</m:t>
                      </m:r>
                      <m:r>
                        <a:rPr lang="fr-FR" b="0" i="1" smtClean="0">
                          <a:latin typeface="Cambria Math" panose="02040503050406030204" pitchFamily="18" charset="0"/>
                        </a:rPr>
                        <m:t>h</m:t>
                      </m:r>
                      <m:r>
                        <a:rPr lang="fr-FR" b="0" i="1" smtClean="0">
                          <a:latin typeface="Cambria Math" panose="02040503050406030204" pitchFamily="18" charset="0"/>
                        </a:rPr>
                        <m:t>|</m:t>
                      </m:r>
                      <m:r>
                        <a:rPr lang="fr-FR" b="0" i="1" smtClean="0">
                          <a:latin typeface="Cambria Math" panose="02040503050406030204" pitchFamily="18" charset="0"/>
                        </a:rPr>
                        <m:t>𝑧</m:t>
                      </m:r>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𝑝</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h</m:t>
                      </m:r>
                      <m:r>
                        <a:rPr lang="fr-FR"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ZoneTexte 6">
                <a:extLst>
                  <a:ext uri="{FF2B5EF4-FFF2-40B4-BE49-F238E27FC236}">
                    <a16:creationId xmlns:a16="http://schemas.microsoft.com/office/drawing/2014/main" id="{AFF65712-E267-E64D-B71C-85BD3A8BD634}"/>
                  </a:ext>
                </a:extLst>
              </p:cNvPr>
              <p:cNvSpPr txBox="1">
                <a:spLocks noRot="1" noChangeAspect="1" noMove="1" noResize="1" noEditPoints="1" noAdjustHandles="1" noChangeArrowheads="1" noChangeShapeType="1" noTextEdit="1"/>
              </p:cNvSpPr>
              <p:nvPr/>
            </p:nvSpPr>
            <p:spPr>
              <a:xfrm>
                <a:off x="1991805" y="5583620"/>
                <a:ext cx="5160387" cy="416268"/>
              </a:xfrm>
              <a:prstGeom prst="rect">
                <a:avLst/>
              </a:prstGeom>
              <a:blipFill>
                <a:blip r:embed="rId3"/>
                <a:stretch>
                  <a:fillRect b="-8824"/>
                </a:stretch>
              </a:blipFill>
            </p:spPr>
            <p:txBody>
              <a:bodyPr/>
              <a:lstStyle/>
              <a:p>
                <a:r>
                  <a:rPr lang="en-US">
                    <a:noFill/>
                  </a:rPr>
                  <a:t> </a:t>
                </a:r>
              </a:p>
            </p:txBody>
          </p:sp>
        </mc:Fallback>
      </mc:AlternateContent>
      <p:pic>
        <p:nvPicPr>
          <p:cNvPr id="14" name="Image 13">
            <a:extLst>
              <a:ext uri="{FF2B5EF4-FFF2-40B4-BE49-F238E27FC236}">
                <a16:creationId xmlns:a16="http://schemas.microsoft.com/office/drawing/2014/main" id="{286D2484-5C3E-9F43-8C46-6BE3823EF884}"/>
              </a:ext>
            </a:extLst>
          </p:cNvPr>
          <p:cNvPicPr>
            <a:picLocks noChangeAspect="1"/>
          </p:cNvPicPr>
          <p:nvPr/>
        </p:nvPicPr>
        <p:blipFill>
          <a:blip r:embed="rId4"/>
          <a:stretch>
            <a:fillRect/>
          </a:stretch>
        </p:blipFill>
        <p:spPr>
          <a:xfrm>
            <a:off x="204462" y="1696060"/>
            <a:ext cx="8735074" cy="3703074"/>
          </a:xfrm>
          <a:prstGeom prst="rect">
            <a:avLst/>
          </a:prstGeom>
        </p:spPr>
      </p:pic>
    </p:spTree>
    <p:extLst>
      <p:ext uri="{BB962C8B-B14F-4D97-AF65-F5344CB8AC3E}">
        <p14:creationId xmlns:p14="http://schemas.microsoft.com/office/powerpoint/2010/main" val="854875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3"/>
          <a:stretch>
            <a:fillRect/>
          </a:stretch>
        </p:blipFill>
        <p:spPr>
          <a:xfrm>
            <a:off x="341608" y="1405325"/>
            <a:ext cx="5422901" cy="4834654"/>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5544457" y="3208688"/>
            <a:ext cx="3535527" cy="1113510"/>
          </a:xfrm>
          <a:prstGeom prst="rect">
            <a:avLst/>
          </a:prstGeom>
          <a:solidFill>
            <a:schemeClr val="tx2">
              <a:lumMod val="20000"/>
              <a:lumOff val="80000"/>
            </a:schemeClr>
          </a:solidFill>
        </p:spPr>
        <p:txBody>
          <a:bodyPr wrap="square" rtlCol="0" anchor="ctr">
            <a:spAutoFit/>
          </a:bodyPr>
          <a:lstStyle/>
          <a:p>
            <a:pPr marL="285750" indent="-285750">
              <a:buFont typeface="Arial" panose="020B0604020202020204" pitchFamily="34" charset="0"/>
              <a:buChar char="•"/>
            </a:pPr>
            <a:r>
              <a:rPr lang="en-US" dirty="0">
                <a:solidFill>
                  <a:schemeClr val="tx2"/>
                </a:solidFill>
              </a:rPr>
              <a:t>Structured latent space </a:t>
            </a:r>
            <a:r>
              <a:rPr lang="en-US" dirty="0">
                <a:solidFill>
                  <a:schemeClr val="tx2"/>
                </a:solidFill>
                <a:sym typeface="Wingdings" pitchFamily="2" charset="2"/>
              </a:rPr>
              <a:t> </a:t>
            </a:r>
            <a:r>
              <a:rPr lang="en-US" b="1" dirty="0">
                <a:solidFill>
                  <a:schemeClr val="tx2"/>
                </a:solidFill>
              </a:rPr>
              <a:t>trajectory</a:t>
            </a:r>
            <a:r>
              <a:rPr lang="en-US" dirty="0">
                <a:solidFill>
                  <a:schemeClr val="tx2"/>
                </a:solidFill>
              </a:rPr>
              <a:t> model</a:t>
            </a:r>
          </a:p>
          <a:p>
            <a:pPr marL="285750" indent="-285750">
              <a:lnSpc>
                <a:spcPct val="200000"/>
              </a:lnSpc>
              <a:buFont typeface="Arial" panose="020B0604020202020204" pitchFamily="34" charset="0"/>
              <a:buChar char="•"/>
            </a:pPr>
            <a:r>
              <a:rPr lang="en-US" dirty="0">
                <a:solidFill>
                  <a:schemeClr val="tx2"/>
                </a:solidFill>
              </a:rPr>
              <a:t>Word Decoder </a:t>
            </a:r>
            <a:r>
              <a:rPr lang="en-US" dirty="0">
                <a:solidFill>
                  <a:schemeClr val="tx2"/>
                </a:solidFill>
                <a:sym typeface="Wingdings" pitchFamily="2" charset="2"/>
              </a:rPr>
              <a:t> </a:t>
            </a:r>
            <a:r>
              <a:rPr lang="en-US" b="1" dirty="0">
                <a:solidFill>
                  <a:schemeClr val="tx2"/>
                </a:solidFill>
                <a:sym typeface="Wingdings" pitchFamily="2" charset="2"/>
              </a:rPr>
              <a:t>explicit</a:t>
            </a:r>
            <a:r>
              <a:rPr lang="en-US" dirty="0">
                <a:solidFill>
                  <a:schemeClr val="tx2"/>
                </a:solidFill>
                <a:sym typeface="Wingdings" pitchFamily="2" charset="2"/>
              </a:rPr>
              <a:t> jobs</a:t>
            </a:r>
          </a:p>
        </p:txBody>
      </p:sp>
      <p:sp>
        <p:nvSpPr>
          <p:cNvPr id="10" name="ZoneTexte 9">
            <a:extLst>
              <a:ext uri="{FF2B5EF4-FFF2-40B4-BE49-F238E27FC236}">
                <a16:creationId xmlns:a16="http://schemas.microsoft.com/office/drawing/2014/main" id="{71408279-5CD1-594F-A1B2-D2220C6FA887}"/>
              </a:ext>
            </a:extLst>
          </p:cNvPr>
          <p:cNvSpPr txBox="1"/>
          <p:nvPr/>
        </p:nvSpPr>
        <p:spPr>
          <a:xfrm>
            <a:off x="941742" y="6055313"/>
            <a:ext cx="3554178" cy="369332"/>
          </a:xfrm>
          <a:prstGeom prst="rect">
            <a:avLst/>
          </a:prstGeom>
          <a:noFill/>
        </p:spPr>
        <p:txBody>
          <a:bodyPr wrap="none" rtlCol="0">
            <a:spAutoFit/>
          </a:bodyPr>
          <a:lstStyle/>
          <a:p>
            <a:r>
              <a:rPr lang="en-US" i="1" dirty="0"/>
              <a:t>Illustration of the trajectory model</a:t>
            </a:r>
          </a:p>
        </p:txBody>
      </p:sp>
    </p:spTree>
    <p:extLst>
      <p:ext uri="{BB962C8B-B14F-4D97-AF65-F5344CB8AC3E}">
        <p14:creationId xmlns:p14="http://schemas.microsoft.com/office/powerpoint/2010/main" val="1667350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a:xfrm>
            <a:off x="4572000" y="3688148"/>
            <a:ext cx="4383314" cy="2484006"/>
          </a:xfrm>
        </p:spPr>
        <p:txBody>
          <a:bodyPr>
            <a:noAutofit/>
          </a:bodyPr>
          <a:lstStyle/>
          <a:p>
            <a:pPr>
              <a:lnSpc>
                <a:spcPct val="200000"/>
              </a:lnSpc>
            </a:pPr>
            <a:r>
              <a:rPr lang="en-US" sz="1800" dirty="0"/>
              <a:t>Noisy and unstructured data</a:t>
            </a:r>
          </a:p>
          <a:p>
            <a:pPr>
              <a:lnSpc>
                <a:spcPct val="200000"/>
              </a:lnSpc>
            </a:pPr>
            <a:r>
              <a:rPr lang="en-US" sz="1800" dirty="0"/>
              <a:t>Lack of supervision on expertise level</a:t>
            </a:r>
          </a:p>
          <a:p>
            <a:pPr>
              <a:lnSpc>
                <a:spcPct val="200000"/>
              </a:lnSpc>
            </a:pPr>
            <a:r>
              <a:rPr lang="en-US" sz="1800" dirty="0"/>
              <a:t>Insufficient data</a:t>
            </a:r>
          </a:p>
          <a:p>
            <a:pPr>
              <a:lnSpc>
                <a:spcPct val="200000"/>
              </a:lnSpc>
            </a:pPr>
            <a:r>
              <a:rPr lang="en-US" sz="1800" dirty="0"/>
              <a:t>Difficult evaluation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61</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16478"/>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grpSp>
        <p:nvGrpSpPr>
          <p:cNvPr id="4" name="Groupe 3">
            <a:extLst>
              <a:ext uri="{FF2B5EF4-FFF2-40B4-BE49-F238E27FC236}">
                <a16:creationId xmlns:a16="http://schemas.microsoft.com/office/drawing/2014/main" id="{9384A278-D1F7-0A44-87D6-D5E55F0B79B9}"/>
              </a:ext>
            </a:extLst>
          </p:cNvPr>
          <p:cNvGrpSpPr/>
          <p:nvPr/>
        </p:nvGrpSpPr>
        <p:grpSpPr>
          <a:xfrm>
            <a:off x="1027898" y="2197750"/>
            <a:ext cx="7088203" cy="803266"/>
            <a:chOff x="624464" y="2560607"/>
            <a:chExt cx="7088203" cy="803266"/>
          </a:xfrm>
        </p:grpSpPr>
        <p:grpSp>
          <p:nvGrpSpPr>
            <p:cNvPr id="12" name="Groupe 11">
              <a:extLst>
                <a:ext uri="{FF2B5EF4-FFF2-40B4-BE49-F238E27FC236}">
                  <a16:creationId xmlns:a16="http://schemas.microsoft.com/office/drawing/2014/main" id="{C7C33848-DA00-F34D-A245-5916A413690B}"/>
                </a:ext>
              </a:extLst>
            </p:cNvPr>
            <p:cNvGrpSpPr/>
            <p:nvPr/>
          </p:nvGrpSpPr>
          <p:grpSpPr>
            <a:xfrm>
              <a:off x="624464" y="2770104"/>
              <a:ext cx="3947536" cy="387527"/>
              <a:chOff x="1513612" y="4356683"/>
              <a:chExt cx="3947536" cy="387527"/>
            </a:xfrm>
          </p:grpSpPr>
          <p:sp>
            <p:nvSpPr>
              <p:cNvPr id="13" name="ZoneTexte 12">
                <a:extLst>
                  <a:ext uri="{FF2B5EF4-FFF2-40B4-BE49-F238E27FC236}">
                    <a16:creationId xmlns:a16="http://schemas.microsoft.com/office/drawing/2014/main" id="{DEF587C3-7408-114D-8461-0D303E6A49BA}"/>
                  </a:ext>
                </a:extLst>
              </p:cNvPr>
              <p:cNvSpPr txBox="1"/>
              <p:nvPr/>
            </p:nvSpPr>
            <p:spPr>
              <a:xfrm>
                <a:off x="1513612" y="4359380"/>
                <a:ext cx="3033912" cy="369332"/>
              </a:xfrm>
              <a:prstGeom prst="rect">
                <a:avLst/>
              </a:prstGeom>
              <a:noFill/>
            </p:spPr>
            <p:txBody>
              <a:bodyPr wrap="square" rtlCol="0">
                <a:spAutoFit/>
              </a:bodyPr>
              <a:lstStyle/>
              <a:p>
                <a:pPr algn="ctr"/>
                <a:r>
                  <a:rPr lang="en-US" b="1" dirty="0"/>
                  <a:t>Two different Approaches</a:t>
                </a:r>
              </a:p>
            </p:txBody>
          </p:sp>
          <p:sp>
            <p:nvSpPr>
              <p:cNvPr id="14" name="Freeform 16">
                <a:extLst>
                  <a:ext uri="{FF2B5EF4-FFF2-40B4-BE49-F238E27FC236}">
                    <a16:creationId xmlns:a16="http://schemas.microsoft.com/office/drawing/2014/main" id="{DBC1E14C-0C3F-5241-8017-B64508B43A0B}"/>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sp>
            <p:nvSpPr>
              <p:cNvPr id="15" name="Freeform 16">
                <a:extLst>
                  <a:ext uri="{FF2B5EF4-FFF2-40B4-BE49-F238E27FC236}">
                    <a16:creationId xmlns:a16="http://schemas.microsoft.com/office/drawing/2014/main" id="{5BA00B35-9ACF-BE48-8284-B446F4129BCE}"/>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grpSp>
        <p:sp>
          <p:nvSpPr>
            <p:cNvPr id="16" name="ZoneTexte 15">
              <a:extLst>
                <a:ext uri="{FF2B5EF4-FFF2-40B4-BE49-F238E27FC236}">
                  <a16:creationId xmlns:a16="http://schemas.microsoft.com/office/drawing/2014/main" id="{51058699-BE0A-EE47-8999-C03F14756C0D}"/>
                </a:ext>
              </a:extLst>
            </p:cNvPr>
            <p:cNvSpPr txBox="1"/>
            <p:nvPr/>
          </p:nvSpPr>
          <p:spPr>
            <a:xfrm>
              <a:off x="4678755" y="2560607"/>
              <a:ext cx="3033912" cy="369332"/>
            </a:xfrm>
            <a:prstGeom prst="rect">
              <a:avLst/>
            </a:prstGeom>
            <a:noFill/>
          </p:spPr>
          <p:txBody>
            <a:bodyPr wrap="square" rtlCol="0">
              <a:spAutoFit/>
            </a:bodyPr>
            <a:lstStyle/>
            <a:p>
              <a:r>
                <a:rPr lang="en-US" dirty="0"/>
                <a:t>Job Expertise Rewriting</a:t>
              </a:r>
              <a:endParaRPr lang="en-US" b="1" dirty="0"/>
            </a:p>
          </p:txBody>
        </p:sp>
        <p:sp>
          <p:nvSpPr>
            <p:cNvPr id="17" name="ZoneTexte 16">
              <a:extLst>
                <a:ext uri="{FF2B5EF4-FFF2-40B4-BE49-F238E27FC236}">
                  <a16:creationId xmlns:a16="http://schemas.microsoft.com/office/drawing/2014/main" id="{2C9D9954-E045-2E43-93B9-FF2B290167E6}"/>
                </a:ext>
              </a:extLst>
            </p:cNvPr>
            <p:cNvSpPr txBox="1"/>
            <p:nvPr/>
          </p:nvSpPr>
          <p:spPr>
            <a:xfrm>
              <a:off x="4678755" y="2994541"/>
              <a:ext cx="3033912" cy="369332"/>
            </a:xfrm>
            <a:prstGeom prst="rect">
              <a:avLst/>
            </a:prstGeom>
            <a:noFill/>
          </p:spPr>
          <p:txBody>
            <a:bodyPr wrap="square" rtlCol="0">
              <a:spAutoFit/>
            </a:bodyPr>
            <a:lstStyle/>
            <a:p>
              <a:r>
                <a:rPr lang="en-US" dirty="0"/>
                <a:t>Latent Space Structuring</a:t>
              </a:r>
              <a:endParaRPr lang="en-US" b="1" dirty="0"/>
            </a:p>
          </p:txBody>
        </p:sp>
      </p:grpSp>
      <p:sp>
        <p:nvSpPr>
          <p:cNvPr id="18" name="ZoneTexte 17">
            <a:extLst>
              <a:ext uri="{FF2B5EF4-FFF2-40B4-BE49-F238E27FC236}">
                <a16:creationId xmlns:a16="http://schemas.microsoft.com/office/drawing/2014/main" id="{5B5CF62A-674B-9F4D-AC79-8883EF4FFF75}"/>
              </a:ext>
            </a:extLst>
          </p:cNvPr>
          <p:cNvSpPr txBox="1"/>
          <p:nvPr/>
        </p:nvSpPr>
        <p:spPr>
          <a:xfrm>
            <a:off x="1169060" y="4822921"/>
            <a:ext cx="2459511" cy="369332"/>
          </a:xfrm>
          <a:prstGeom prst="rect">
            <a:avLst/>
          </a:prstGeom>
          <a:noFill/>
        </p:spPr>
        <p:txBody>
          <a:bodyPr wrap="square" rtlCol="0">
            <a:spAutoFit/>
          </a:bodyPr>
          <a:lstStyle/>
          <a:p>
            <a:pPr algn="ctr"/>
            <a:r>
              <a:rPr lang="en-US" b="1" dirty="0"/>
              <a:t>Obstacles</a:t>
            </a:r>
          </a:p>
        </p:txBody>
      </p:sp>
      <p:sp>
        <p:nvSpPr>
          <p:cNvPr id="19" name="Accolade ouvrante 18">
            <a:extLst>
              <a:ext uri="{FF2B5EF4-FFF2-40B4-BE49-F238E27FC236}">
                <a16:creationId xmlns:a16="http://schemas.microsoft.com/office/drawing/2014/main" id="{7C7A154A-6ADA-EF4D-A9FF-C35E1F30AA09}"/>
              </a:ext>
            </a:extLst>
          </p:cNvPr>
          <p:cNvSpPr/>
          <p:nvPr/>
        </p:nvSpPr>
        <p:spPr>
          <a:xfrm>
            <a:off x="3660240" y="4044007"/>
            <a:ext cx="574401" cy="2060712"/>
          </a:xfrm>
          <a:prstGeom prst="leftBrace">
            <a:avLst>
              <a:gd name="adj1" fmla="val 34000"/>
              <a:gd name="adj2" fmla="val 51111"/>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0101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62</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63</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12346"/>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Natural Language for refined, explainable user representation</a:t>
            </a:r>
          </a:p>
          <a:p>
            <a:pPr marL="285750" indent="-285750">
              <a:lnSpc>
                <a:spcPct val="200000"/>
              </a:lnSpc>
              <a:buFont typeface="Police système Courant"/>
              <a:buChar char="→"/>
            </a:pPr>
            <a:r>
              <a:rPr lang="en-US" sz="2200" dirty="0">
                <a:solidFill>
                  <a:schemeClr val="tx2"/>
                </a:solidFill>
              </a:rPr>
              <a:t>A new task in a new application domain</a:t>
            </a:r>
          </a:p>
          <a:p>
            <a:pPr marL="285750" indent="-285750">
              <a:lnSpc>
                <a:spcPct val="200000"/>
              </a:lnSpc>
              <a:buFont typeface="Police système Courant"/>
              <a:buChar char="→"/>
            </a:pPr>
            <a:r>
              <a:rPr lang="en-US" sz="2200" dirty="0">
                <a:solidFill>
                  <a:schemeClr val="tx2"/>
                </a:solidFill>
              </a:rPr>
              <a:t>An NLP-based user representation framework</a:t>
            </a: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64</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dirty="0"/>
              <a:t>Update existing models with newer architectures</a:t>
            </a:r>
          </a:p>
          <a:p>
            <a:pPr>
              <a:lnSpc>
                <a:spcPct val="200000"/>
              </a:lnSpc>
              <a:buFont typeface="Police système Courant"/>
              <a:buChar char="→"/>
            </a:pPr>
            <a:r>
              <a:rPr lang="en-US" dirty="0"/>
              <a:t>User Dynamic Modeling</a:t>
            </a:r>
          </a:p>
          <a:p>
            <a:pPr>
              <a:lnSpc>
                <a:spcPct val="200000"/>
              </a:lnSpc>
              <a:buFont typeface="Police système Courant"/>
              <a:buChar char="→"/>
            </a:pPr>
            <a:r>
              <a:rPr lang="en-US" dirty="0"/>
              <a:t>Explicit Modeling of Other Job Aspects </a:t>
            </a:r>
          </a:p>
          <a:p>
            <a:pPr>
              <a:lnSpc>
                <a:spcPct val="200000"/>
              </a:lnSpc>
              <a:buFont typeface="Police système Courant"/>
              <a:buChar char="→"/>
            </a:pPr>
            <a:r>
              <a:rPr lang="en-US" dirty="0"/>
              <a:t>Diversify training objectives</a:t>
            </a:r>
          </a:p>
          <a:p>
            <a:pPr>
              <a:lnSpc>
                <a:spcPct val="200000"/>
              </a:lnSpc>
              <a:buFont typeface="Police système Courant"/>
              <a:buChar char="→"/>
            </a:pPr>
            <a:r>
              <a:rPr lang="en-US" dirty="0"/>
              <a:t>Ethical Questions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fr-FR" sz="1500" dirty="0"/>
              <a:t>RNN &amp; modèle d’attention pour l’apprentissage de profils textuels personnalisés.</a:t>
            </a:r>
            <a:br>
              <a:rPr lang="fr-FR" sz="1500" dirty="0"/>
            </a:br>
            <a:r>
              <a:rPr lang="fr-FR" sz="1500" dirty="0">
                <a:solidFill>
                  <a:schemeClr val="tx1">
                    <a:lumMod val="65000"/>
                    <a:lumOff val="35000"/>
                  </a:schemeClr>
                </a:solidFill>
              </a:rPr>
              <a:t>C.-E. Dias, C.  Gainon de Forsan de Gabriac, V. Guigue,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66</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67</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68</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69</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70</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72</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73</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74</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75</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a:t>
            </a:r>
            <a:r>
              <a:rPr lang="fr-FR" i="1" dirty="0">
                <a:solidFill>
                  <a:schemeClr val="tx1">
                    <a:lumMod val="75000"/>
                    <a:lumOff val="25000"/>
                  </a:schemeClr>
                </a:solidFill>
              </a:rPr>
              <a:t> J. </a:t>
            </a:r>
            <a:r>
              <a:rPr lang="fr-FR" i="1" dirty="0" err="1">
                <a:solidFill>
                  <a:schemeClr val="tx1">
                    <a:lumMod val="75000"/>
                    <a:lumOff val="25000"/>
                  </a:schemeClr>
                </a:solidFill>
              </a:rPr>
              <a:t>Fürnkranz</a:t>
            </a:r>
            <a:r>
              <a:rPr lang="fr-FR" i="1" dirty="0">
                <a:solidFill>
                  <a:schemeClr val="tx1">
                    <a:lumMod val="75000"/>
                    <a:lumOff val="25000"/>
                  </a:schemeClr>
                </a:solidFill>
              </a:rPr>
              <a:t>, 2010</a:t>
            </a:r>
            <a:r>
              <a:rPr lang="en-US" i="1" dirty="0">
                <a:solidFill>
                  <a:schemeClr val="tx1">
                    <a:lumMod val="75000"/>
                    <a:lumOff val="25000"/>
                  </a:schemeClr>
                </a:solidFill>
              </a:rPr>
              <a:t> ,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116673</TotalTime>
  <Words>9905</Words>
  <Application>Microsoft Macintosh PowerPoint</Application>
  <PresentationFormat>Affichage à l'écran (4:3)</PresentationFormat>
  <Paragraphs>997</Paragraphs>
  <Slides>76</Slides>
  <Notes>68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76</vt:i4>
      </vt:variant>
    </vt:vector>
  </HeadingPairs>
  <TitlesOfParts>
    <vt:vector size="86"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Results - Classification</vt:lpstr>
      <vt:lpstr>Results – Next job Generation</vt:lpstr>
      <vt:lpstr>Results</vt:lpstr>
      <vt:lpstr>Conclusion</vt:lpstr>
      <vt:lpstr>USER DYNAMIC MODELING</vt:lpstr>
      <vt:lpstr>User Dynamic Modeling</vt:lpstr>
      <vt:lpstr>User Dynamic Modeling</vt:lpstr>
      <vt:lpstr>User Dynamic Modeling </vt:lpstr>
      <vt:lpstr>User Dynamic Modeling : Outline</vt:lpstr>
      <vt:lpstr>Job Attribute Rewriting</vt:lpstr>
      <vt:lpstr>Job Attribute Rewriting</vt:lpstr>
      <vt:lpstr>Job Attribute Rewriting</vt:lpstr>
      <vt:lpstr>Job Attribute Rewriting</vt:lpstr>
      <vt:lpstr>Job Attribute Rewriting</vt:lpstr>
      <vt:lpstr>Job Attribute Rewriting</vt:lpstr>
      <vt:lpstr>Industry Latent Space Structuring via VAE </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910</cp:revision>
  <cp:lastPrinted>2019-10-02T17:13:17Z</cp:lastPrinted>
  <dcterms:created xsi:type="dcterms:W3CDTF">2017-04-20T22:33:02Z</dcterms:created>
  <dcterms:modified xsi:type="dcterms:W3CDTF">2021-11-25T10:28:29Z</dcterms:modified>
  <cp:category/>
</cp:coreProperties>
</file>